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1" r:id="rId6"/>
    <p:sldId id="272" r:id="rId7"/>
    <p:sldId id="263" r:id="rId8"/>
    <p:sldId id="264" r:id="rId9"/>
    <p:sldId id="265" r:id="rId10"/>
    <p:sldId id="266" r:id="rId11"/>
    <p:sldId id="277" r:id="rId12"/>
    <p:sldId id="268" r:id="rId13"/>
    <p:sldId id="269" r:id="rId14"/>
    <p:sldId id="270" r:id="rId15"/>
  </p:sldIdLst>
  <p:sldSz cx="18288000" cy="10287000"/>
  <p:notesSz cx="6858000" cy="9144000"/>
  <p:embeddedFontLst>
    <p:embeddedFont>
      <p:font typeface="Arcade Gamer" panose="020B0604020202020204" charset="0"/>
      <p:regular r:id="rId16"/>
    </p:embeddedFont>
    <p:embeddedFont>
      <p:font typeface="Arial" panose="020B0604020202020204" pitchFamily="34" charset="0"/>
      <p:regular r:id="rId17"/>
    </p:embeddedFont>
    <p:embeddedFont>
      <p:font typeface="Arial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</p:embeddedFont>
    <p:embeddedFont>
      <p:font typeface="Open Sans 1 Bold" panose="020B0604020202020204" charset="0"/>
      <p:regular r:id="rId24"/>
    </p:embeddedFont>
    <p:embeddedFont>
      <p:font typeface="Open Sans Bold" panose="020B0604020202020204" charset="0"/>
      <p:regular r:id="rId25"/>
    </p:embeddedFont>
    <p:embeddedFont>
      <p:font typeface="Open Sans Extra Bold" panose="020B0604020202020204" charset="0"/>
      <p:regular r:id="rId26"/>
    </p:embeddedFont>
    <p:embeddedFont>
      <p:font typeface="Open Sans Light" panose="020B0604020202020204" charset="0"/>
      <p:regular r:id="rId27"/>
    </p:embeddedFont>
    <p:embeddedFont>
      <p:font typeface="Open Sans Light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498"/>
    <a:srgbClr val="001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6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0.svg"/><Relationship Id="rId3" Type="http://schemas.openxmlformats.org/officeDocument/2006/relationships/image" Target="../media/image48.sv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47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4.svg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10" Type="http://schemas.openxmlformats.org/officeDocument/2006/relationships/image" Target="../media/image43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hyperlink" Target="https://www.univali.br/institucional/vrppgi/coordenacao-de-inovacao-da-univali/nucleo-de-inovacao-tecnologica/Paginas/default.aspx" TargetMode="External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hyperlink" Target="https://siaiap37.univali.br/elis4/register/typeSignUp/6762" TargetMode="Externa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5840"/>
            <a:ext cx="7270021" cy="1797340"/>
          </a:xfrm>
          <a:custGeom>
            <a:avLst/>
            <a:gdLst/>
            <a:ahLst/>
            <a:cxnLst/>
            <a:rect l="l" t="t" r="r" b="b"/>
            <a:pathLst>
              <a:path w="10983743" h="1797340">
                <a:moveTo>
                  <a:pt x="0" y="0"/>
                </a:moveTo>
                <a:lnTo>
                  <a:pt x="10983743" y="0"/>
                </a:lnTo>
                <a:lnTo>
                  <a:pt x="10983743" y="1797340"/>
                </a:lnTo>
                <a:lnTo>
                  <a:pt x="0" y="179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1083" r="-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94636" y="1330126"/>
            <a:ext cx="3701799" cy="7143823"/>
          </a:xfrm>
          <a:custGeom>
            <a:avLst/>
            <a:gdLst/>
            <a:ahLst/>
            <a:cxnLst/>
            <a:rect l="l" t="t" r="r" b="b"/>
            <a:pathLst>
              <a:path w="3701799" h="7143823">
                <a:moveTo>
                  <a:pt x="0" y="0"/>
                </a:moveTo>
                <a:lnTo>
                  <a:pt x="3701799" y="0"/>
                </a:lnTo>
                <a:lnTo>
                  <a:pt x="3701799" y="7143823"/>
                </a:lnTo>
                <a:lnTo>
                  <a:pt x="0" y="714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7114">
            <a:off x="15286381" y="6561306"/>
            <a:ext cx="2820108" cy="2820108"/>
          </a:xfrm>
          <a:custGeom>
            <a:avLst/>
            <a:gdLst/>
            <a:ahLst/>
            <a:cxnLst/>
            <a:rect l="l" t="t" r="r" b="b"/>
            <a:pathLst>
              <a:path w="2820108" h="2820108">
                <a:moveTo>
                  <a:pt x="0" y="0"/>
                </a:moveTo>
                <a:lnTo>
                  <a:pt x="2820108" y="0"/>
                </a:lnTo>
                <a:lnTo>
                  <a:pt x="2820108" y="2820108"/>
                </a:lnTo>
                <a:lnTo>
                  <a:pt x="0" y="2820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71353" y="1405283"/>
            <a:ext cx="5163029" cy="48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Extra Bold"/>
              </a:rPr>
              <a:t>4. DEFINA SEU CLIENTE!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1F180-60D5-46EF-BB0B-28F6BFCB1300}"/>
              </a:ext>
            </a:extLst>
          </p:cNvPr>
          <p:cNvSpPr txBox="1"/>
          <p:nvPr/>
        </p:nvSpPr>
        <p:spPr>
          <a:xfrm>
            <a:off x="1271353" y="3187620"/>
            <a:ext cx="10886120" cy="528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spc="56" dirty="0">
                <a:solidFill>
                  <a:srgbClr val="FFFFFF"/>
                </a:solidFill>
                <a:latin typeface="Arial"/>
              </a:rPr>
              <a:t>Toda boa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de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Negócio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Inovadora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precisa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de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clientes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comprarem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seu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produto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ou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serviço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. 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spc="56" dirty="0">
                <a:solidFill>
                  <a:srgbClr val="FFFFFF"/>
                </a:solidFill>
                <a:latin typeface="Arial"/>
              </a:rPr>
              <a:t>Neste slide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você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vai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descrever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quem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será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o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cliente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que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irá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comprar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sua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Inovadora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(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pode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ser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mais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de um). 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Seja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bem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objetivo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acerte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no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alvo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os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avaliadores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escolherem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seu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projeto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próxima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fase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4200"/>
              </a:lnSpc>
            </a:pP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Você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terá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até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500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caracteres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para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nos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falar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sobre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seu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cliente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5" t="-1621" r="-2798" b="-45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2378" y="670830"/>
            <a:ext cx="10983743" cy="1797340"/>
          </a:xfrm>
          <a:custGeom>
            <a:avLst/>
            <a:gdLst/>
            <a:ahLst/>
            <a:cxnLst/>
            <a:rect l="l" t="t" r="r" b="b"/>
            <a:pathLst>
              <a:path w="10983743" h="1797340">
                <a:moveTo>
                  <a:pt x="0" y="0"/>
                </a:moveTo>
                <a:lnTo>
                  <a:pt x="10983743" y="0"/>
                </a:lnTo>
                <a:lnTo>
                  <a:pt x="10983743" y="1797340"/>
                </a:lnTo>
                <a:lnTo>
                  <a:pt x="0" y="1797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03481" y="1252647"/>
            <a:ext cx="13586830" cy="48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Extra Bold"/>
              </a:rPr>
              <a:t>5. O QUE TORNA SUA IDEIA DE NEGÓCIO INOVADORA?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20211"/>
            <a:ext cx="16341787" cy="670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 spc="51">
                <a:solidFill>
                  <a:srgbClr val="FFFFFF"/>
                </a:solidFill>
                <a:latin typeface="Arial"/>
              </a:rPr>
              <a:t>Já sabemos de quase toda a sua Ideia, mas precisamos de mais uma informação muito importante: o que torna a sua Ideia INOVADORA?</a:t>
            </a:r>
          </a:p>
          <a:p>
            <a:pPr>
              <a:lnSpc>
                <a:spcPts val="3779"/>
              </a:lnSpc>
            </a:pPr>
            <a:endParaRPr lang="en-US" sz="2699" spc="51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3779"/>
              </a:lnSpc>
            </a:pPr>
            <a:r>
              <a:rPr lang="en-US" sz="2699" spc="51">
                <a:solidFill>
                  <a:srgbClr val="FFFFFF"/>
                </a:solidFill>
                <a:latin typeface="Arial"/>
              </a:rPr>
              <a:t>Considere inovação como o processo de transformar ideias em oportunidades e colocá-las em prática, podendo se manifestar em atividades científicas, tecnológicas, organizacionais, financeiras, comerciais, culturais e sociais, sendo necessárias à implementação de algo novo ou melhorado que gere interesse das pessoas.</a:t>
            </a:r>
          </a:p>
          <a:p>
            <a:pPr>
              <a:lnSpc>
                <a:spcPts val="3779"/>
              </a:lnSpc>
            </a:pPr>
            <a:endParaRPr lang="en-US" sz="2699" spc="51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3779"/>
              </a:lnSpc>
            </a:pPr>
            <a:r>
              <a:rPr lang="en-US" sz="2699" spc="51">
                <a:solidFill>
                  <a:srgbClr val="FFFFFF"/>
                </a:solidFill>
                <a:latin typeface="Arial"/>
              </a:rPr>
              <a:t>Lembre-se, sua inovação pode ser totalmente nova (disruptiva) ou apresentar melhorias (incremental), como redução de custos na produção, substituição de material poluente, design moderno, acesso a novos mercados etc. </a:t>
            </a:r>
          </a:p>
          <a:p>
            <a:pPr>
              <a:lnSpc>
                <a:spcPts val="3779"/>
              </a:lnSpc>
            </a:pPr>
            <a:r>
              <a:rPr lang="en-US" sz="2699" spc="51">
                <a:solidFill>
                  <a:srgbClr val="FFFFFF"/>
                </a:solidFill>
                <a:latin typeface="Arial"/>
              </a:rPr>
              <a:t>Tem muita coisa ainda para criar e melhorar...use a criatividade e INOVE a partir de sua ideia.</a:t>
            </a:r>
          </a:p>
          <a:p>
            <a:pPr>
              <a:lnSpc>
                <a:spcPts val="3779"/>
              </a:lnSpc>
            </a:pPr>
            <a:endParaRPr lang="en-US" sz="2699" spc="51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3780"/>
              </a:lnSpc>
            </a:pPr>
            <a:r>
              <a:rPr lang="en-US" sz="2699" spc="52">
                <a:solidFill>
                  <a:srgbClr val="FFFFFF"/>
                </a:solidFill>
                <a:latin typeface="Arial"/>
              </a:rPr>
              <a:t>Você tem 500 caracteres para nos contar sobre sua proposta de inovação.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734" y="1402437"/>
            <a:ext cx="10983743" cy="1797340"/>
          </a:xfrm>
          <a:custGeom>
            <a:avLst/>
            <a:gdLst/>
            <a:ahLst/>
            <a:cxnLst/>
            <a:rect l="l" t="t" r="r" b="b"/>
            <a:pathLst>
              <a:path w="10983743" h="1797340">
                <a:moveTo>
                  <a:pt x="0" y="0"/>
                </a:moveTo>
                <a:lnTo>
                  <a:pt x="10983743" y="0"/>
                </a:lnTo>
                <a:lnTo>
                  <a:pt x="10983743" y="1797339"/>
                </a:lnTo>
                <a:lnTo>
                  <a:pt x="0" y="1797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72231" y="1402437"/>
            <a:ext cx="4915769" cy="8202160"/>
          </a:xfrm>
          <a:custGeom>
            <a:avLst/>
            <a:gdLst/>
            <a:ahLst/>
            <a:cxnLst/>
            <a:rect l="l" t="t" r="r" b="b"/>
            <a:pathLst>
              <a:path w="5396722" h="8202160">
                <a:moveTo>
                  <a:pt x="0" y="0"/>
                </a:moveTo>
                <a:lnTo>
                  <a:pt x="5396722" y="0"/>
                </a:lnTo>
                <a:lnTo>
                  <a:pt x="5396722" y="8202160"/>
                </a:lnTo>
                <a:lnTo>
                  <a:pt x="0" y="820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7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27723" y="1784229"/>
            <a:ext cx="8721764" cy="9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Extra Bold"/>
              </a:rPr>
              <a:t>6. COMO SUA IDEIA DE NEGÓCIO INOVADORA PODE SER LUCRATIVA?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DE3C6-F0BF-44F1-95C5-CE13FD6FD712}"/>
              </a:ext>
            </a:extLst>
          </p:cNvPr>
          <p:cNvSpPr txBox="1"/>
          <p:nvPr/>
        </p:nvSpPr>
        <p:spPr>
          <a:xfrm>
            <a:off x="1196734" y="3993871"/>
            <a:ext cx="12038757" cy="476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spc="56" dirty="0">
                <a:solidFill>
                  <a:srgbClr val="FFFFFF"/>
                </a:solidFill>
                <a:latin typeface="Arial"/>
              </a:rPr>
              <a:t>Por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fim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queremos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saber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como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ganhar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dinheiro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com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sua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Inovadora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spc="56" dirty="0">
                <a:solidFill>
                  <a:srgbClr val="FFFFFF"/>
                </a:solidFill>
                <a:latin typeface="Arial"/>
              </a:rPr>
              <a:t>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proposta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desta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questão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é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termos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uma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noção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se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sua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Inovadora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consegue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ser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comercializada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e se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vai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gerar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lucro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você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.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Afinal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queremos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te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ajudar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criar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uma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startup para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decolar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o SUCESSO.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4200"/>
              </a:lnSpc>
            </a:pP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Responda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essa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questão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em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até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>
                <a:solidFill>
                  <a:srgbClr val="FFFFFF"/>
                </a:solidFill>
                <a:latin typeface="Arial Bold"/>
              </a:rPr>
              <a:t>500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caracteres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D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41415" y="6592371"/>
            <a:ext cx="1312837" cy="1309555"/>
          </a:xfrm>
          <a:custGeom>
            <a:avLst/>
            <a:gdLst/>
            <a:ahLst/>
            <a:cxnLst/>
            <a:rect l="l" t="t" r="r" b="b"/>
            <a:pathLst>
              <a:path w="1312837" h="1309555">
                <a:moveTo>
                  <a:pt x="0" y="0"/>
                </a:moveTo>
                <a:lnTo>
                  <a:pt x="1312838" y="0"/>
                </a:lnTo>
                <a:lnTo>
                  <a:pt x="1312838" y="1309555"/>
                </a:lnTo>
                <a:lnTo>
                  <a:pt x="0" y="1309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04682" y="6619826"/>
            <a:ext cx="1259224" cy="1254645"/>
          </a:xfrm>
          <a:custGeom>
            <a:avLst/>
            <a:gdLst/>
            <a:ahLst/>
            <a:cxnLst/>
            <a:rect l="l" t="t" r="r" b="b"/>
            <a:pathLst>
              <a:path w="1259224" h="1254645">
                <a:moveTo>
                  <a:pt x="0" y="0"/>
                </a:moveTo>
                <a:lnTo>
                  <a:pt x="1259224" y="0"/>
                </a:lnTo>
                <a:lnTo>
                  <a:pt x="1259224" y="1254645"/>
                </a:lnTo>
                <a:lnTo>
                  <a:pt x="0" y="1254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14335" y="6674736"/>
            <a:ext cx="1254645" cy="1254645"/>
          </a:xfrm>
          <a:custGeom>
            <a:avLst/>
            <a:gdLst/>
            <a:ahLst/>
            <a:cxnLst/>
            <a:rect l="l" t="t" r="r" b="b"/>
            <a:pathLst>
              <a:path w="1254645" h="1254645">
                <a:moveTo>
                  <a:pt x="0" y="0"/>
                </a:moveTo>
                <a:lnTo>
                  <a:pt x="1254646" y="0"/>
                </a:lnTo>
                <a:lnTo>
                  <a:pt x="1254646" y="1254645"/>
                </a:lnTo>
                <a:lnTo>
                  <a:pt x="0" y="1254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16514" y="5143500"/>
            <a:ext cx="2667727" cy="2730283"/>
          </a:xfrm>
          <a:custGeom>
            <a:avLst/>
            <a:gdLst/>
            <a:ahLst/>
            <a:cxnLst/>
            <a:rect l="l" t="t" r="r" b="b"/>
            <a:pathLst>
              <a:path w="2667727" h="2730283">
                <a:moveTo>
                  <a:pt x="0" y="0"/>
                </a:moveTo>
                <a:lnTo>
                  <a:pt x="2667726" y="0"/>
                </a:lnTo>
                <a:lnTo>
                  <a:pt x="2667726" y="2730283"/>
                </a:lnTo>
                <a:lnTo>
                  <a:pt x="0" y="2730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793" t="-7160" r="-8793" b="-773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246247" y="2025757"/>
            <a:ext cx="4535098" cy="1092462"/>
            <a:chOff x="0" y="0"/>
            <a:chExt cx="1194429" cy="2877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4429" cy="287727"/>
            </a:xfrm>
            <a:custGeom>
              <a:avLst/>
              <a:gdLst/>
              <a:ahLst/>
              <a:cxnLst/>
              <a:rect l="l" t="t" r="r" b="b"/>
              <a:pathLst>
                <a:path w="1194429" h="287727">
                  <a:moveTo>
                    <a:pt x="87063" y="0"/>
                  </a:moveTo>
                  <a:lnTo>
                    <a:pt x="1107367" y="0"/>
                  </a:lnTo>
                  <a:cubicBezTo>
                    <a:pt x="1155450" y="0"/>
                    <a:pt x="1194429" y="38979"/>
                    <a:pt x="1194429" y="87063"/>
                  </a:cubicBezTo>
                  <a:lnTo>
                    <a:pt x="1194429" y="200664"/>
                  </a:lnTo>
                  <a:cubicBezTo>
                    <a:pt x="1194429" y="248747"/>
                    <a:pt x="1155450" y="287727"/>
                    <a:pt x="1107367" y="287727"/>
                  </a:cubicBezTo>
                  <a:lnTo>
                    <a:pt x="87063" y="287727"/>
                  </a:lnTo>
                  <a:cubicBezTo>
                    <a:pt x="38979" y="287727"/>
                    <a:pt x="0" y="248747"/>
                    <a:pt x="0" y="200664"/>
                  </a:cubicBezTo>
                  <a:lnTo>
                    <a:pt x="0" y="87063"/>
                  </a:lnTo>
                  <a:cubicBezTo>
                    <a:pt x="0" y="38979"/>
                    <a:pt x="38979" y="0"/>
                    <a:pt x="87063" y="0"/>
                  </a:cubicBezTo>
                  <a:close/>
                </a:path>
              </a:pathLst>
            </a:custGeom>
            <a:solidFill>
              <a:srgbClr val="FE005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46247" y="1901932"/>
            <a:ext cx="13795506" cy="230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7"/>
              </a:lnSpc>
            </a:pPr>
            <a:r>
              <a:rPr lang="en-US" sz="6655">
                <a:solidFill>
                  <a:srgbClr val="FFFFFF"/>
                </a:solidFill>
                <a:latin typeface="Open Sans Bold"/>
              </a:rPr>
              <a:t>SIGA-NOS E FIQUE POR DENTRO DAS NOVIDADES DO PRÊMIO</a:t>
            </a:r>
          </a:p>
        </p:txBody>
      </p:sp>
      <p:sp>
        <p:nvSpPr>
          <p:cNvPr id="11" name="Freeform 11"/>
          <p:cNvSpPr/>
          <p:nvPr/>
        </p:nvSpPr>
        <p:spPr>
          <a:xfrm>
            <a:off x="7241415" y="5143500"/>
            <a:ext cx="6409897" cy="1048892"/>
          </a:xfrm>
          <a:custGeom>
            <a:avLst/>
            <a:gdLst/>
            <a:ahLst/>
            <a:cxnLst/>
            <a:rect l="l" t="t" r="r" b="b"/>
            <a:pathLst>
              <a:path w="6409897" h="1048892">
                <a:moveTo>
                  <a:pt x="0" y="0"/>
                </a:moveTo>
                <a:lnTo>
                  <a:pt x="6409898" y="0"/>
                </a:lnTo>
                <a:lnTo>
                  <a:pt x="6409898" y="1048892"/>
                </a:lnTo>
                <a:lnTo>
                  <a:pt x="0" y="1048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23289" y="6619826"/>
            <a:ext cx="1828024" cy="1315671"/>
          </a:xfrm>
          <a:custGeom>
            <a:avLst/>
            <a:gdLst/>
            <a:ahLst/>
            <a:cxnLst/>
            <a:rect l="l" t="t" r="r" b="b"/>
            <a:pathLst>
              <a:path w="1828024" h="1315671">
                <a:moveTo>
                  <a:pt x="0" y="0"/>
                </a:moveTo>
                <a:lnTo>
                  <a:pt x="1828024" y="0"/>
                </a:lnTo>
                <a:lnTo>
                  <a:pt x="1828024" y="1315671"/>
                </a:lnTo>
                <a:lnTo>
                  <a:pt x="0" y="1315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83709" y="5019675"/>
            <a:ext cx="4556928" cy="113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6"/>
              </a:lnSpc>
            </a:pPr>
            <a:r>
              <a:rPr lang="en-US" sz="6675">
                <a:solidFill>
                  <a:srgbClr val="FFFFFF"/>
                </a:solidFill>
                <a:latin typeface="Open Sans"/>
              </a:rPr>
              <a:t>@uniinova</a:t>
            </a:r>
          </a:p>
        </p:txBody>
      </p:sp>
      <p:sp>
        <p:nvSpPr>
          <p:cNvPr id="14" name="Freeform 14"/>
          <p:cNvSpPr/>
          <p:nvPr/>
        </p:nvSpPr>
        <p:spPr>
          <a:xfrm>
            <a:off x="2246247" y="4426123"/>
            <a:ext cx="2111047" cy="3447661"/>
          </a:xfrm>
          <a:custGeom>
            <a:avLst/>
            <a:gdLst/>
            <a:ahLst/>
            <a:cxnLst/>
            <a:rect l="l" t="t" r="r" b="b"/>
            <a:pathLst>
              <a:path w="2111047" h="3447661">
                <a:moveTo>
                  <a:pt x="0" y="0"/>
                </a:moveTo>
                <a:lnTo>
                  <a:pt x="2111047" y="0"/>
                </a:lnTo>
                <a:lnTo>
                  <a:pt x="2111047" y="3447660"/>
                </a:lnTo>
                <a:lnTo>
                  <a:pt x="0" y="34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2515403" y="4706423"/>
            <a:ext cx="3829215" cy="8732209"/>
          </a:xfrm>
          <a:custGeom>
            <a:avLst/>
            <a:gdLst/>
            <a:ahLst/>
            <a:cxnLst/>
            <a:rect l="l" t="t" r="r" b="b"/>
            <a:pathLst>
              <a:path w="3829215" h="8732209">
                <a:moveTo>
                  <a:pt x="0" y="0"/>
                </a:moveTo>
                <a:lnTo>
                  <a:pt x="3829215" y="0"/>
                </a:lnTo>
                <a:lnTo>
                  <a:pt x="3829215" y="8732209"/>
                </a:lnTo>
                <a:lnTo>
                  <a:pt x="0" y="87322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976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496141" y="4883860"/>
            <a:ext cx="2149629" cy="2850596"/>
          </a:xfrm>
          <a:custGeom>
            <a:avLst/>
            <a:gdLst/>
            <a:ahLst/>
            <a:cxnLst/>
            <a:rect l="l" t="t" r="r" b="b"/>
            <a:pathLst>
              <a:path w="2149629" h="2850596">
                <a:moveTo>
                  <a:pt x="0" y="0"/>
                </a:moveTo>
                <a:lnTo>
                  <a:pt x="2149630" y="0"/>
                </a:lnTo>
                <a:lnTo>
                  <a:pt x="2149630" y="2850595"/>
                </a:lnTo>
                <a:lnTo>
                  <a:pt x="0" y="28505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765" y="1061639"/>
            <a:ext cx="5447550" cy="2512476"/>
          </a:xfrm>
          <a:custGeom>
            <a:avLst/>
            <a:gdLst/>
            <a:ahLst/>
            <a:cxnLst/>
            <a:rect l="l" t="t" r="r" b="b"/>
            <a:pathLst>
              <a:path w="5447550" h="2512476">
                <a:moveTo>
                  <a:pt x="0" y="0"/>
                </a:moveTo>
                <a:lnTo>
                  <a:pt x="5447549" y="0"/>
                </a:lnTo>
                <a:lnTo>
                  <a:pt x="5447549" y="2512476"/>
                </a:lnTo>
                <a:lnTo>
                  <a:pt x="0" y="251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9773" y="4060561"/>
            <a:ext cx="9955608" cy="1182152"/>
          </a:xfrm>
          <a:custGeom>
            <a:avLst/>
            <a:gdLst/>
            <a:ahLst/>
            <a:cxnLst/>
            <a:rect l="l" t="t" r="r" b="b"/>
            <a:pathLst>
              <a:path w="9955608" h="1182152">
                <a:moveTo>
                  <a:pt x="0" y="0"/>
                </a:moveTo>
                <a:lnTo>
                  <a:pt x="9955609" y="0"/>
                </a:lnTo>
                <a:lnTo>
                  <a:pt x="9955609" y="1182152"/>
                </a:lnTo>
                <a:lnTo>
                  <a:pt x="0" y="1182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13" t="-484543" r="-10619" b="-4347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7404" y="6519322"/>
            <a:ext cx="9955608" cy="2815758"/>
          </a:xfrm>
          <a:custGeom>
            <a:avLst/>
            <a:gdLst/>
            <a:ahLst/>
            <a:cxnLst/>
            <a:rect l="l" t="t" r="r" b="b"/>
            <a:pathLst>
              <a:path w="9955608" h="2815758">
                <a:moveTo>
                  <a:pt x="0" y="0"/>
                </a:moveTo>
                <a:lnTo>
                  <a:pt x="9955608" y="0"/>
                </a:lnTo>
                <a:lnTo>
                  <a:pt x="9955608" y="2815758"/>
                </a:lnTo>
                <a:lnTo>
                  <a:pt x="0" y="2815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13" t="-306839" r="-10619" b="-210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9847" y="3588113"/>
            <a:ext cx="6159896" cy="6698887"/>
          </a:xfrm>
          <a:custGeom>
            <a:avLst/>
            <a:gdLst/>
            <a:ahLst/>
            <a:cxnLst/>
            <a:rect l="l" t="t" r="r" b="b"/>
            <a:pathLst>
              <a:path w="6159896" h="6698887">
                <a:moveTo>
                  <a:pt x="0" y="0"/>
                </a:moveTo>
                <a:lnTo>
                  <a:pt x="6159896" y="0"/>
                </a:lnTo>
                <a:lnTo>
                  <a:pt x="6159896" y="6698887"/>
                </a:lnTo>
                <a:lnTo>
                  <a:pt x="0" y="6698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47404" y="1911937"/>
            <a:ext cx="5780303" cy="789812"/>
          </a:xfrm>
          <a:custGeom>
            <a:avLst/>
            <a:gdLst/>
            <a:ahLst/>
            <a:cxnLst/>
            <a:rect l="l" t="t" r="r" b="b"/>
            <a:pathLst>
              <a:path w="5780303" h="789812">
                <a:moveTo>
                  <a:pt x="0" y="0"/>
                </a:moveTo>
                <a:lnTo>
                  <a:pt x="5780303" y="0"/>
                </a:lnTo>
                <a:lnTo>
                  <a:pt x="5780303" y="789811"/>
                </a:lnTo>
                <a:lnTo>
                  <a:pt x="0" y="7898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147404" y="942975"/>
            <a:ext cx="3196552" cy="5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Arcade Gamer"/>
              </a:rPr>
              <a:t>REALIZAÇÃO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47404" y="3254198"/>
            <a:ext cx="3086340" cy="5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Arcade Gamer"/>
              </a:rPr>
              <a:t>PATROCÍNIO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89773" y="5652288"/>
            <a:ext cx="1543212" cy="164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Arcade Gamer"/>
              </a:rPr>
              <a:t>APOIO</a:t>
            </a:r>
          </a:p>
          <a:p>
            <a:pPr algn="ctr"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Arcade Gamer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3099">
              <a:solidFill>
                <a:srgbClr val="FFFFFF"/>
              </a:solidFill>
              <a:latin typeface="Arcade Gam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795982"/>
            <a:ext cx="5197889" cy="1029328"/>
            <a:chOff x="0" y="-47625"/>
            <a:chExt cx="1368991" cy="271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8991" cy="179513"/>
            </a:xfrm>
            <a:custGeom>
              <a:avLst/>
              <a:gdLst/>
              <a:ahLst/>
              <a:cxnLst/>
              <a:rect l="l" t="t" r="r" b="b"/>
              <a:pathLst>
                <a:path w="1368991" h="179513">
                  <a:moveTo>
                    <a:pt x="0" y="0"/>
                  </a:moveTo>
                  <a:lnTo>
                    <a:pt x="1368991" y="0"/>
                  </a:lnTo>
                  <a:lnTo>
                    <a:pt x="1368991" y="179513"/>
                  </a:lnTo>
                  <a:lnTo>
                    <a:pt x="0" y="179513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68991" cy="27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ETAPA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894990"/>
            <a:ext cx="5197889" cy="1029328"/>
            <a:chOff x="0" y="-47625"/>
            <a:chExt cx="1368991" cy="2710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8991" cy="179513"/>
            </a:xfrm>
            <a:custGeom>
              <a:avLst/>
              <a:gdLst/>
              <a:ahLst/>
              <a:cxnLst/>
              <a:rect l="l" t="t" r="r" b="b"/>
              <a:pathLst>
                <a:path w="1368991" h="179513">
                  <a:moveTo>
                    <a:pt x="0" y="0"/>
                  </a:moveTo>
                  <a:lnTo>
                    <a:pt x="1368991" y="0"/>
                  </a:lnTo>
                  <a:lnTo>
                    <a:pt x="1368991" y="179513"/>
                  </a:lnTo>
                  <a:lnTo>
                    <a:pt x="0" y="179513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68991" cy="27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ETAPA 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967229"/>
            <a:ext cx="5197889" cy="1029328"/>
            <a:chOff x="0" y="-47625"/>
            <a:chExt cx="1368991" cy="271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8991" cy="179513"/>
            </a:xfrm>
            <a:custGeom>
              <a:avLst/>
              <a:gdLst/>
              <a:ahLst/>
              <a:cxnLst/>
              <a:rect l="l" t="t" r="r" b="b"/>
              <a:pathLst>
                <a:path w="1368991" h="179513">
                  <a:moveTo>
                    <a:pt x="0" y="0"/>
                  </a:moveTo>
                  <a:lnTo>
                    <a:pt x="1368991" y="0"/>
                  </a:lnTo>
                  <a:lnTo>
                    <a:pt x="1368991" y="179513"/>
                  </a:lnTo>
                  <a:lnTo>
                    <a:pt x="0" y="179513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68991" cy="271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000000"/>
                  </a:solidFill>
                  <a:latin typeface="Open Sans Extra Bold"/>
                </a:rPr>
                <a:t>ETAPA 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3075401" y="4974460"/>
            <a:ext cx="807207" cy="780973"/>
          </a:xfrm>
          <a:custGeom>
            <a:avLst/>
            <a:gdLst/>
            <a:ahLst/>
            <a:cxnLst/>
            <a:rect l="l" t="t" r="r" b="b"/>
            <a:pathLst>
              <a:path w="807207" h="780973">
                <a:moveTo>
                  <a:pt x="0" y="0"/>
                </a:moveTo>
                <a:lnTo>
                  <a:pt x="807207" y="0"/>
                </a:lnTo>
                <a:lnTo>
                  <a:pt x="807207" y="780973"/>
                </a:lnTo>
                <a:lnTo>
                  <a:pt x="0" y="780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3075401" y="7075322"/>
            <a:ext cx="807207" cy="780973"/>
          </a:xfrm>
          <a:custGeom>
            <a:avLst/>
            <a:gdLst/>
            <a:ahLst/>
            <a:cxnLst/>
            <a:rect l="l" t="t" r="r" b="b"/>
            <a:pathLst>
              <a:path w="807207" h="780973">
                <a:moveTo>
                  <a:pt x="0" y="0"/>
                </a:moveTo>
                <a:lnTo>
                  <a:pt x="807207" y="0"/>
                </a:lnTo>
                <a:lnTo>
                  <a:pt x="807207" y="780973"/>
                </a:lnTo>
                <a:lnTo>
                  <a:pt x="0" y="780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486047" y="3481036"/>
            <a:ext cx="4953252" cy="1697433"/>
            <a:chOff x="0" y="0"/>
            <a:chExt cx="1304560" cy="4470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4560" cy="437851"/>
            </a:xfrm>
            <a:custGeom>
              <a:avLst/>
              <a:gdLst/>
              <a:ahLst/>
              <a:cxnLst/>
              <a:rect l="l" t="t" r="r" b="b"/>
              <a:pathLst>
                <a:path w="1304560" h="437851">
                  <a:moveTo>
                    <a:pt x="0" y="0"/>
                  </a:moveTo>
                  <a:lnTo>
                    <a:pt x="1304560" y="0"/>
                  </a:lnTo>
                  <a:lnTo>
                    <a:pt x="1304560" y="437851"/>
                  </a:lnTo>
                  <a:lnTo>
                    <a:pt x="0" y="437851"/>
                  </a:ln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1304560" cy="43753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Submissão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da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Ideia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de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Negócio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Inovadora</a:t>
              </a:r>
              <a:endParaRPr lang="en-US" sz="27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6047" y="5513776"/>
            <a:ext cx="4968322" cy="1662464"/>
            <a:chOff x="0" y="0"/>
            <a:chExt cx="1308529" cy="4378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8529" cy="437851"/>
            </a:xfrm>
            <a:custGeom>
              <a:avLst/>
              <a:gdLst/>
              <a:ahLst/>
              <a:cxnLst/>
              <a:rect l="l" t="t" r="r" b="b"/>
              <a:pathLst>
                <a:path w="1308529" h="437851">
                  <a:moveTo>
                    <a:pt x="0" y="0"/>
                  </a:moveTo>
                  <a:lnTo>
                    <a:pt x="1308529" y="0"/>
                  </a:lnTo>
                  <a:lnTo>
                    <a:pt x="1308529" y="437851"/>
                  </a:lnTo>
                  <a:lnTo>
                    <a:pt x="0" y="437851"/>
                  </a:lnTo>
                  <a:close/>
                </a:path>
              </a:pathLst>
            </a:custGeom>
            <a:solidFill>
              <a:srgbClr val="DA00D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1304560" cy="42832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275"/>
                </a:lnSpc>
              </a:pP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Mentoria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e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validação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da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Ideia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de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Negócio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Inovadora</a:t>
              </a:r>
              <a:endParaRPr lang="en-US" sz="2799" dirty="0">
                <a:solidFill>
                  <a:srgbClr val="FFFFFF"/>
                </a:solidFill>
                <a:latin typeface="Open San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86047" y="7773513"/>
            <a:ext cx="4953252" cy="1664069"/>
            <a:chOff x="0" y="-9525"/>
            <a:chExt cx="1304560" cy="4382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4560" cy="428748"/>
            </a:xfrm>
            <a:custGeom>
              <a:avLst/>
              <a:gdLst/>
              <a:ahLst/>
              <a:cxnLst/>
              <a:rect l="l" t="t" r="r" b="b"/>
              <a:pathLst>
                <a:path w="1304560" h="428748">
                  <a:moveTo>
                    <a:pt x="0" y="0"/>
                  </a:moveTo>
                  <a:lnTo>
                    <a:pt x="1304560" y="0"/>
                  </a:lnTo>
                  <a:lnTo>
                    <a:pt x="1304560" y="428748"/>
                  </a:lnTo>
                  <a:lnTo>
                    <a:pt x="0" y="428748"/>
                  </a:ln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304560" cy="43753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15"/>
                </a:lnSpc>
              </a:pP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Apresentação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do </a:t>
              </a:r>
              <a:r>
                <a:rPr lang="en-US" sz="2799" dirty="0" err="1">
                  <a:solidFill>
                    <a:srgbClr val="FFFFFF"/>
                  </a:solidFill>
                  <a:latin typeface="Open Sans"/>
                </a:rPr>
                <a:t>Projeto</a:t>
              </a:r>
              <a:r>
                <a:rPr lang="en-US" sz="2799" dirty="0">
                  <a:solidFill>
                    <a:srgbClr val="FFFFFF"/>
                  </a:solidFill>
                  <a:latin typeface="Open Sans"/>
                </a:rPr>
                <a:t> (Pitch)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759169" y="3481036"/>
            <a:ext cx="6528831" cy="1661266"/>
            <a:chOff x="0" y="0"/>
            <a:chExt cx="1870390" cy="4375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70390" cy="437535"/>
            </a:xfrm>
            <a:custGeom>
              <a:avLst/>
              <a:gdLst/>
              <a:ahLst/>
              <a:cxnLst/>
              <a:rect l="l" t="t" r="r" b="b"/>
              <a:pathLst>
                <a:path w="1870390" h="437535">
                  <a:moveTo>
                    <a:pt x="0" y="0"/>
                  </a:moveTo>
                  <a:lnTo>
                    <a:pt x="1870390" y="0"/>
                  </a:lnTo>
                  <a:lnTo>
                    <a:pt x="1870390" y="437535"/>
                  </a:lnTo>
                  <a:lnTo>
                    <a:pt x="0" y="437535"/>
                  </a:lnTo>
                  <a:close/>
                </a:path>
              </a:pathLst>
            </a:custGeom>
            <a:solidFill>
              <a:srgbClr val="19891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759169" y="7776316"/>
            <a:ext cx="6528831" cy="1661266"/>
            <a:chOff x="0" y="0"/>
            <a:chExt cx="1870390" cy="43753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70390" cy="437535"/>
            </a:xfrm>
            <a:custGeom>
              <a:avLst/>
              <a:gdLst/>
              <a:ahLst/>
              <a:cxnLst/>
              <a:rect l="l" t="t" r="r" b="b"/>
              <a:pathLst>
                <a:path w="1870390" h="437535">
                  <a:moveTo>
                    <a:pt x="0" y="0"/>
                  </a:moveTo>
                  <a:lnTo>
                    <a:pt x="1870390" y="0"/>
                  </a:lnTo>
                  <a:lnTo>
                    <a:pt x="1870390" y="437535"/>
                  </a:lnTo>
                  <a:lnTo>
                    <a:pt x="0" y="437535"/>
                  </a:lnTo>
                  <a:close/>
                </a:path>
              </a:pathLst>
            </a:custGeom>
            <a:solidFill>
              <a:srgbClr val="D1790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59169" y="5513776"/>
            <a:ext cx="6528831" cy="1662464"/>
            <a:chOff x="0" y="0"/>
            <a:chExt cx="2169107" cy="43785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69107" cy="437851"/>
            </a:xfrm>
            <a:custGeom>
              <a:avLst/>
              <a:gdLst/>
              <a:ahLst/>
              <a:cxnLst/>
              <a:rect l="l" t="t" r="r" b="b"/>
              <a:pathLst>
                <a:path w="2169107" h="437851">
                  <a:moveTo>
                    <a:pt x="0" y="0"/>
                  </a:moveTo>
                  <a:lnTo>
                    <a:pt x="2169107" y="0"/>
                  </a:lnTo>
                  <a:lnTo>
                    <a:pt x="2169107" y="437851"/>
                  </a:lnTo>
                  <a:lnTo>
                    <a:pt x="0" y="437851"/>
                  </a:lnTo>
                  <a:close/>
                </a:path>
              </a:pathLst>
            </a:custGeom>
            <a:solidFill>
              <a:srgbClr val="AB09A5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3105994" y="3780526"/>
            <a:ext cx="1157267" cy="1157267"/>
          </a:xfrm>
          <a:custGeom>
            <a:avLst/>
            <a:gdLst/>
            <a:ahLst/>
            <a:cxnLst/>
            <a:rect l="l" t="t" r="r" b="b"/>
            <a:pathLst>
              <a:path w="1157267" h="1157267">
                <a:moveTo>
                  <a:pt x="0" y="0"/>
                </a:moveTo>
                <a:lnTo>
                  <a:pt x="1157266" y="0"/>
                </a:lnTo>
                <a:lnTo>
                  <a:pt x="1157266" y="1157266"/>
                </a:lnTo>
                <a:lnTo>
                  <a:pt x="0" y="1157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885992" y="3780526"/>
            <a:ext cx="1139908" cy="1157267"/>
          </a:xfrm>
          <a:custGeom>
            <a:avLst/>
            <a:gdLst/>
            <a:ahLst/>
            <a:cxnLst/>
            <a:rect l="l" t="t" r="r" b="b"/>
            <a:pathLst>
              <a:path w="1139908" h="1157267">
                <a:moveTo>
                  <a:pt x="0" y="0"/>
                </a:moveTo>
                <a:lnTo>
                  <a:pt x="1139907" y="0"/>
                </a:lnTo>
                <a:lnTo>
                  <a:pt x="1139907" y="1157266"/>
                </a:lnTo>
                <a:lnTo>
                  <a:pt x="0" y="1157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714903" y="4024299"/>
            <a:ext cx="681588" cy="681588"/>
          </a:xfrm>
          <a:custGeom>
            <a:avLst/>
            <a:gdLst/>
            <a:ahLst/>
            <a:cxnLst/>
            <a:rect l="l" t="t" r="r" b="b"/>
            <a:pathLst>
              <a:path w="681588" h="681588">
                <a:moveTo>
                  <a:pt x="0" y="0"/>
                </a:moveTo>
                <a:lnTo>
                  <a:pt x="681588" y="0"/>
                </a:lnTo>
                <a:lnTo>
                  <a:pt x="681588" y="681588"/>
                </a:lnTo>
                <a:lnTo>
                  <a:pt x="0" y="681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019991" y="5739510"/>
            <a:ext cx="1210997" cy="1210997"/>
          </a:xfrm>
          <a:custGeom>
            <a:avLst/>
            <a:gdLst/>
            <a:ahLst/>
            <a:cxnLst/>
            <a:rect l="l" t="t" r="r" b="b"/>
            <a:pathLst>
              <a:path w="1210997" h="1210997">
                <a:moveTo>
                  <a:pt x="0" y="0"/>
                </a:moveTo>
                <a:lnTo>
                  <a:pt x="1210997" y="0"/>
                </a:lnTo>
                <a:lnTo>
                  <a:pt x="1210997" y="1210997"/>
                </a:lnTo>
                <a:lnTo>
                  <a:pt x="0" y="1210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877084" y="5797727"/>
            <a:ext cx="1138673" cy="1145835"/>
          </a:xfrm>
          <a:custGeom>
            <a:avLst/>
            <a:gdLst/>
            <a:ahLst/>
            <a:cxnLst/>
            <a:rect l="l" t="t" r="r" b="b"/>
            <a:pathLst>
              <a:path w="1138673" h="1145835">
                <a:moveTo>
                  <a:pt x="0" y="0"/>
                </a:moveTo>
                <a:lnTo>
                  <a:pt x="1138673" y="0"/>
                </a:lnTo>
                <a:lnTo>
                  <a:pt x="1138673" y="1145835"/>
                </a:lnTo>
                <a:lnTo>
                  <a:pt x="0" y="11458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764103" y="6062649"/>
            <a:ext cx="681588" cy="681588"/>
          </a:xfrm>
          <a:custGeom>
            <a:avLst/>
            <a:gdLst/>
            <a:ahLst/>
            <a:cxnLst/>
            <a:rect l="l" t="t" r="r" b="b"/>
            <a:pathLst>
              <a:path w="681588" h="681588">
                <a:moveTo>
                  <a:pt x="0" y="0"/>
                </a:moveTo>
                <a:lnTo>
                  <a:pt x="681588" y="0"/>
                </a:lnTo>
                <a:lnTo>
                  <a:pt x="681588" y="681589"/>
                </a:lnTo>
                <a:lnTo>
                  <a:pt x="0" y="681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5653666" y="8035548"/>
            <a:ext cx="1566318" cy="1176163"/>
          </a:xfrm>
          <a:custGeom>
            <a:avLst/>
            <a:gdLst/>
            <a:ahLst/>
            <a:cxnLst/>
            <a:rect l="l" t="t" r="r" b="b"/>
            <a:pathLst>
              <a:path w="1566318" h="1176163">
                <a:moveTo>
                  <a:pt x="0" y="0"/>
                </a:moveTo>
                <a:lnTo>
                  <a:pt x="1566319" y="0"/>
                </a:lnTo>
                <a:lnTo>
                  <a:pt x="1566319" y="1176163"/>
                </a:lnTo>
                <a:lnTo>
                  <a:pt x="0" y="11761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3023272" y="7959540"/>
            <a:ext cx="1259038" cy="1252171"/>
          </a:xfrm>
          <a:custGeom>
            <a:avLst/>
            <a:gdLst/>
            <a:ahLst/>
            <a:cxnLst/>
            <a:rect l="l" t="t" r="r" b="b"/>
            <a:pathLst>
              <a:path w="1259038" h="1252171">
                <a:moveTo>
                  <a:pt x="0" y="0"/>
                </a:moveTo>
                <a:lnTo>
                  <a:pt x="1259038" y="0"/>
                </a:lnTo>
                <a:lnTo>
                  <a:pt x="1259038" y="1252171"/>
                </a:lnTo>
                <a:lnTo>
                  <a:pt x="0" y="12521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714903" y="8282835"/>
            <a:ext cx="681588" cy="681588"/>
          </a:xfrm>
          <a:custGeom>
            <a:avLst/>
            <a:gdLst/>
            <a:ahLst/>
            <a:cxnLst/>
            <a:rect l="l" t="t" r="r" b="b"/>
            <a:pathLst>
              <a:path w="681588" h="681588">
                <a:moveTo>
                  <a:pt x="0" y="0"/>
                </a:moveTo>
                <a:lnTo>
                  <a:pt x="681588" y="0"/>
                </a:lnTo>
                <a:lnTo>
                  <a:pt x="681588" y="681589"/>
                </a:lnTo>
                <a:lnTo>
                  <a:pt x="0" y="681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884435" y="558077"/>
            <a:ext cx="2778552" cy="1281502"/>
          </a:xfrm>
          <a:custGeom>
            <a:avLst/>
            <a:gdLst/>
            <a:ahLst/>
            <a:cxnLst/>
            <a:rect l="l" t="t" r="r" b="b"/>
            <a:pathLst>
              <a:path w="2778552" h="1281502">
                <a:moveTo>
                  <a:pt x="0" y="0"/>
                </a:moveTo>
                <a:lnTo>
                  <a:pt x="2778553" y="0"/>
                </a:lnTo>
                <a:lnTo>
                  <a:pt x="2778553" y="1281502"/>
                </a:lnTo>
                <a:lnTo>
                  <a:pt x="0" y="12815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057274" y="415202"/>
            <a:ext cx="11363325" cy="133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6"/>
              </a:lnSpc>
            </a:pPr>
            <a:r>
              <a:rPr lang="en-US" sz="7862" dirty="0" err="1">
                <a:solidFill>
                  <a:srgbClr val="FFFFFF"/>
                </a:solidFill>
                <a:latin typeface="Open Sans Bold"/>
              </a:rPr>
              <a:t>Etapas</a:t>
            </a:r>
            <a:r>
              <a:rPr lang="en-US" sz="7862" dirty="0">
                <a:solidFill>
                  <a:srgbClr val="FFFFFF"/>
                </a:solidFill>
                <a:latin typeface="Open Sans Bold"/>
              </a:rPr>
              <a:t> do </a:t>
            </a:r>
            <a:r>
              <a:rPr lang="en-US" sz="7862" dirty="0" err="1">
                <a:solidFill>
                  <a:srgbClr val="FFFFFF"/>
                </a:solidFill>
                <a:latin typeface="Open Sans Bold"/>
              </a:rPr>
              <a:t>Prêmio</a:t>
            </a:r>
            <a:endParaRPr lang="en-US" sz="786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24545" y="2257572"/>
            <a:ext cx="7919455" cy="102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6"/>
              </a:lnSpc>
            </a:pPr>
            <a:r>
              <a:rPr lang="en-US" sz="2969">
                <a:solidFill>
                  <a:srgbClr val="FFFFFF"/>
                </a:solidFill>
                <a:latin typeface="Open Sans"/>
              </a:rPr>
              <a:t>O </a:t>
            </a:r>
            <a:r>
              <a:rPr lang="en-US" sz="2969">
                <a:solidFill>
                  <a:srgbClr val="FFFFFF"/>
                </a:solidFill>
                <a:latin typeface="Open Sans Bold"/>
              </a:rPr>
              <a:t>Prêmio UNIVALI de Inovação - 6ª Edição</a:t>
            </a:r>
            <a:r>
              <a:rPr lang="en-US" sz="2969">
                <a:solidFill>
                  <a:srgbClr val="FFFFFF"/>
                </a:solidFill>
                <a:latin typeface="Open Sans"/>
              </a:rPr>
              <a:t> é composto por 3 etapas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4240" y="2661593"/>
            <a:ext cx="1861514" cy="1902447"/>
            <a:chOff x="0" y="0"/>
            <a:chExt cx="2482018" cy="253659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82018" cy="2536596"/>
              <a:chOff x="0" y="0"/>
              <a:chExt cx="490275" cy="50105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90275" cy="501056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501056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501056"/>
                    </a:lnTo>
                    <a:lnTo>
                      <a:pt x="0" y="501056"/>
                    </a:lnTo>
                    <a:close/>
                  </a:path>
                </a:pathLst>
              </a:custGeom>
              <a:solidFill>
                <a:srgbClr val="DA00D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46169" y="62739"/>
              <a:ext cx="370035" cy="456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3"/>
                </a:lnSpc>
              </a:pPr>
              <a:r>
                <a:rPr lang="en-US" sz="2138" spc="-128">
                  <a:solidFill>
                    <a:srgbClr val="FFFFFF"/>
                  </a:solidFill>
                  <a:latin typeface="Open Sans Bold"/>
                </a:rPr>
                <a:t>01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6169" y="553948"/>
              <a:ext cx="2007080" cy="46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1259" spc="-41">
                  <a:solidFill>
                    <a:srgbClr val="FFFFFF"/>
                  </a:solidFill>
                  <a:latin typeface="Open Sans Bold"/>
                </a:rPr>
                <a:t>SUBMISSÃO DO PROJETO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6169" y="2118347"/>
              <a:ext cx="2091787" cy="282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8"/>
                </a:lnSpc>
              </a:pPr>
              <a:r>
                <a:rPr lang="en-US" sz="1521" spc="-50">
                  <a:solidFill>
                    <a:srgbClr val="FFFFFF"/>
                  </a:solidFill>
                  <a:latin typeface="Open Sans Bold"/>
                </a:rPr>
                <a:t>01/08 A 18/09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85923" y="2573136"/>
            <a:ext cx="1861514" cy="2017047"/>
            <a:chOff x="0" y="0"/>
            <a:chExt cx="490275" cy="5312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275" cy="531239"/>
            </a:xfrm>
            <a:custGeom>
              <a:avLst/>
              <a:gdLst/>
              <a:ahLst/>
              <a:cxnLst/>
              <a:rect l="l" t="t" r="r" b="b"/>
              <a:pathLst>
                <a:path w="490275" h="531239">
                  <a:moveTo>
                    <a:pt x="0" y="0"/>
                  </a:moveTo>
                  <a:lnTo>
                    <a:pt x="490275" y="0"/>
                  </a:lnTo>
                  <a:lnTo>
                    <a:pt x="490275" y="531239"/>
                  </a:lnTo>
                  <a:lnTo>
                    <a:pt x="0" y="531239"/>
                  </a:ln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95550" y="2613046"/>
            <a:ext cx="784420" cy="34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3"/>
              </a:lnSpc>
            </a:pPr>
            <a:r>
              <a:rPr lang="en-US" sz="2138" spc="-42">
                <a:solidFill>
                  <a:srgbClr val="FFFFFF"/>
                </a:solidFill>
                <a:latin typeface="Open Sans Bold"/>
              </a:rPr>
              <a:t>02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657037" y="2652068"/>
            <a:ext cx="1861514" cy="1902456"/>
            <a:chOff x="0" y="0"/>
            <a:chExt cx="490275" cy="5010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0275" cy="501058"/>
            </a:xfrm>
            <a:custGeom>
              <a:avLst/>
              <a:gdLst/>
              <a:ahLst/>
              <a:cxnLst/>
              <a:rect l="l" t="t" r="r" b="b"/>
              <a:pathLst>
                <a:path w="490275" h="501058">
                  <a:moveTo>
                    <a:pt x="0" y="0"/>
                  </a:moveTo>
                  <a:lnTo>
                    <a:pt x="490275" y="0"/>
                  </a:lnTo>
                  <a:lnTo>
                    <a:pt x="490275" y="501058"/>
                  </a:lnTo>
                  <a:lnTo>
                    <a:pt x="0" y="501058"/>
                  </a:ln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75143" y="2652068"/>
            <a:ext cx="1861514" cy="1959752"/>
            <a:chOff x="0" y="0"/>
            <a:chExt cx="490275" cy="516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0275" cy="516149"/>
            </a:xfrm>
            <a:custGeom>
              <a:avLst/>
              <a:gdLst/>
              <a:ahLst/>
              <a:cxnLst/>
              <a:rect l="l" t="t" r="r" b="b"/>
              <a:pathLst>
                <a:path w="490275" h="516149">
                  <a:moveTo>
                    <a:pt x="0" y="0"/>
                  </a:moveTo>
                  <a:lnTo>
                    <a:pt x="490275" y="0"/>
                  </a:lnTo>
                  <a:lnTo>
                    <a:pt x="490275" y="516149"/>
                  </a:lnTo>
                  <a:lnTo>
                    <a:pt x="0" y="516149"/>
                  </a:lnTo>
                  <a:close/>
                </a:path>
              </a:pathLst>
            </a:custGeom>
            <a:solidFill>
              <a:srgbClr val="FE005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601321" y="2652068"/>
            <a:ext cx="1861514" cy="2017047"/>
            <a:chOff x="0" y="0"/>
            <a:chExt cx="490275" cy="5312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0275" cy="531239"/>
            </a:xfrm>
            <a:custGeom>
              <a:avLst/>
              <a:gdLst/>
              <a:ahLst/>
              <a:cxnLst/>
              <a:rect l="l" t="t" r="r" b="b"/>
              <a:pathLst>
                <a:path w="490275" h="531239">
                  <a:moveTo>
                    <a:pt x="0" y="0"/>
                  </a:moveTo>
                  <a:lnTo>
                    <a:pt x="490275" y="0"/>
                  </a:lnTo>
                  <a:lnTo>
                    <a:pt x="490275" y="531239"/>
                  </a:lnTo>
                  <a:lnTo>
                    <a:pt x="0" y="531239"/>
                  </a:lnTo>
                  <a:close/>
                </a:path>
              </a:pathLst>
            </a:custGeom>
            <a:solidFill>
              <a:srgbClr val="810EA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072435" y="2652068"/>
            <a:ext cx="1861514" cy="1947595"/>
            <a:chOff x="0" y="0"/>
            <a:chExt cx="2482018" cy="259679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482018" cy="2596793"/>
              <a:chOff x="0" y="0"/>
              <a:chExt cx="522098" cy="54624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22098" cy="546242"/>
              </a:xfrm>
              <a:custGeom>
                <a:avLst/>
                <a:gdLst/>
                <a:ahLst/>
                <a:cxnLst/>
                <a:rect l="l" t="t" r="r" b="b"/>
                <a:pathLst>
                  <a:path w="522098" h="546242">
                    <a:moveTo>
                      <a:pt x="0" y="0"/>
                    </a:moveTo>
                    <a:lnTo>
                      <a:pt x="522098" y="0"/>
                    </a:lnTo>
                    <a:lnTo>
                      <a:pt x="522098" y="546242"/>
                    </a:lnTo>
                    <a:lnTo>
                      <a:pt x="0" y="546242"/>
                    </a:lnTo>
                    <a:close/>
                  </a:path>
                </a:pathLst>
              </a:custGeom>
              <a:solidFill>
                <a:srgbClr val="FC0002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46169" y="57173"/>
              <a:ext cx="734718" cy="429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1"/>
                </a:lnSpc>
              </a:pPr>
              <a:r>
                <a:rPr lang="en-US" sz="2008" spc="28">
                  <a:solidFill>
                    <a:srgbClr val="FFFFFF"/>
                  </a:solidFill>
                  <a:latin typeface="Open Sans Bold"/>
                </a:rPr>
                <a:t>06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46169" y="520907"/>
              <a:ext cx="2007080" cy="652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13"/>
                </a:lnSpc>
              </a:pPr>
              <a:r>
                <a:rPr lang="en-US" sz="1183" spc="-39">
                  <a:solidFill>
                    <a:srgbClr val="FFFFFF"/>
                  </a:solidFill>
                  <a:latin typeface="Open Sans Bold"/>
                </a:rPr>
                <a:t>ENTREGA DO VÍDEO - PITCH GRAVADO E APRESENTAÇÃO PDF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46169" y="2205199"/>
              <a:ext cx="2091787" cy="263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85"/>
                </a:lnSpc>
              </a:pPr>
              <a:r>
                <a:rPr lang="en-US" sz="1428" spc="-47">
                  <a:solidFill>
                    <a:srgbClr val="FFFFFF"/>
                  </a:solidFill>
                  <a:latin typeface="Open Sans Bold"/>
                </a:rPr>
                <a:t>ATÉ 10/11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629273" y="2652068"/>
            <a:ext cx="1861514" cy="1959790"/>
            <a:chOff x="0" y="0"/>
            <a:chExt cx="2482018" cy="261305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482018" cy="2613054"/>
              <a:chOff x="0" y="0"/>
              <a:chExt cx="490275" cy="51615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90275" cy="51615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51615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516159"/>
                    </a:lnTo>
                    <a:lnTo>
                      <a:pt x="0" y="51615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46169" y="54986"/>
              <a:ext cx="1045893" cy="454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23"/>
                </a:lnSpc>
              </a:pPr>
              <a:r>
                <a:rPr lang="en-US" sz="2138" spc="44">
                  <a:solidFill>
                    <a:srgbClr val="FFFFFF"/>
                  </a:solidFill>
                  <a:latin typeface="Open Sans Bold"/>
                </a:rPr>
                <a:t>07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46169" y="553948"/>
              <a:ext cx="2007080" cy="924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1259" spc="-41">
                  <a:solidFill>
                    <a:srgbClr val="FFFFFF"/>
                  </a:solidFill>
                  <a:latin typeface="Open Sans Bold"/>
                </a:rPr>
                <a:t>APRESENTAÇÃO </a:t>
              </a:r>
            </a:p>
            <a:p>
              <a:pPr>
                <a:lnSpc>
                  <a:spcPts val="1398"/>
                </a:lnSpc>
              </a:pPr>
              <a:r>
                <a:rPr lang="en-US" sz="1259" spc="-41">
                  <a:solidFill>
                    <a:srgbClr val="FFFFFF"/>
                  </a:solidFill>
                  <a:latin typeface="Open Sans Bold"/>
                </a:rPr>
                <a:t>DO PROJETO, AVALIAÇÃO E PREMIAÇÃO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6169" y="2194741"/>
              <a:ext cx="2091787" cy="282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8"/>
                </a:lnSpc>
              </a:pPr>
              <a:r>
                <a:rPr lang="en-US" sz="1521" spc="-50">
                  <a:solidFill>
                    <a:srgbClr val="FFFFFF"/>
                  </a:solidFill>
                  <a:latin typeface="Open Sans Bold"/>
                </a:rPr>
                <a:t>22/11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18199" y="4804643"/>
            <a:ext cx="1858124" cy="1855068"/>
            <a:chOff x="0" y="0"/>
            <a:chExt cx="2477499" cy="2473425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2477499" cy="2473425"/>
              <a:chOff x="0" y="0"/>
              <a:chExt cx="542195" cy="54130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542195" cy="541303"/>
              </a:xfrm>
              <a:custGeom>
                <a:avLst/>
                <a:gdLst/>
                <a:ahLst/>
                <a:cxnLst/>
                <a:rect l="l" t="t" r="r" b="b"/>
                <a:pathLst>
                  <a:path w="542195" h="541303">
                    <a:moveTo>
                      <a:pt x="0" y="0"/>
                    </a:moveTo>
                    <a:lnTo>
                      <a:pt x="542195" y="0"/>
                    </a:lnTo>
                    <a:lnTo>
                      <a:pt x="542195" y="541303"/>
                    </a:lnTo>
                    <a:lnTo>
                      <a:pt x="0" y="54130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77521" y="593035"/>
              <a:ext cx="2122456" cy="1262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10"/>
                </a:lnSpc>
              </a:pP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Inscrição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no 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  <a:hlinkClick r:id="rId2"/>
                </a:rPr>
                <a:t>Sistema Elis4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-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obrigatório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anexar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o Template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padrão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do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Prêmio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preenchido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no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ato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 da </a:t>
              </a:r>
              <a:r>
                <a:rPr lang="en-US" sz="1013" spc="-33" dirty="0" err="1">
                  <a:solidFill>
                    <a:srgbClr val="5F3049"/>
                  </a:solidFill>
                  <a:latin typeface="Open Sans"/>
                </a:rPr>
                <a:t>inscrição</a:t>
              </a:r>
              <a:r>
                <a:rPr lang="en-US" sz="1013" spc="-33" dirty="0">
                  <a:solidFill>
                    <a:srgbClr val="5F3049"/>
                  </a:solidFill>
                  <a:latin typeface="Open Sans"/>
                </a:rPr>
                <a:t>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185923" y="4804643"/>
            <a:ext cx="1861514" cy="1845543"/>
            <a:chOff x="0" y="0"/>
            <a:chExt cx="2482018" cy="2460725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2482018" cy="2460725"/>
              <a:chOff x="0" y="0"/>
              <a:chExt cx="490275" cy="486069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490275" cy="48606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8606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86069"/>
                    </a:lnTo>
                    <a:lnTo>
                      <a:pt x="0" y="4860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177847" y="530998"/>
              <a:ext cx="2126327" cy="1430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Documento com o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resultado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da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etapa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1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publicado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na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página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  <a:hlinkClick r:id="rId3"/>
                </a:rPr>
                <a:t>www.univali.br/uniinova 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no link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editais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.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657037" y="4804643"/>
            <a:ext cx="1861514" cy="1845543"/>
            <a:chOff x="0" y="0"/>
            <a:chExt cx="2482018" cy="2460725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2482018" cy="2460725"/>
              <a:chOff x="0" y="0"/>
              <a:chExt cx="490275" cy="486069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90275" cy="48606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8606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86069"/>
                    </a:lnTo>
                    <a:lnTo>
                      <a:pt x="0" y="4860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177846" y="391325"/>
              <a:ext cx="2126327" cy="164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r>
                <a:rPr lang="en-US" sz="1122" spc="-37">
                  <a:solidFill>
                    <a:srgbClr val="5F3049"/>
                  </a:solidFill>
                  <a:latin typeface="Open Sans"/>
                </a:rPr>
                <a:t>Mentorias disponibilizadas pela comissão organizadora para auxiliar no desenvolvimento do projeto.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213243" y="4804643"/>
            <a:ext cx="1861514" cy="1845543"/>
            <a:chOff x="0" y="0"/>
            <a:chExt cx="2482018" cy="2460725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2482018" cy="2460725"/>
              <a:chOff x="0" y="0"/>
              <a:chExt cx="490275" cy="48606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90275" cy="48606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8606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86069"/>
                    </a:lnTo>
                    <a:lnTo>
                      <a:pt x="0" y="4860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177846" y="670669"/>
              <a:ext cx="2126327" cy="1090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r>
                <a:rPr lang="en-US" sz="1122" spc="-37">
                  <a:solidFill>
                    <a:srgbClr val="5F3049"/>
                  </a:solidFill>
                  <a:latin typeface="Open Sans"/>
                </a:rPr>
                <a:t>Nova versão do projeto que deverá ser enviada para o email uniinova@univali.br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601321" y="4804643"/>
            <a:ext cx="1861514" cy="1845543"/>
            <a:chOff x="0" y="0"/>
            <a:chExt cx="2482018" cy="2460725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2482018" cy="2460725"/>
              <a:chOff x="0" y="0"/>
              <a:chExt cx="490275" cy="486069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490275" cy="48606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8606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86069"/>
                    </a:lnTo>
                    <a:lnTo>
                      <a:pt x="0" y="4860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177847" y="530998"/>
              <a:ext cx="2126327" cy="1430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Documento com o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resultado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da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etapa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2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publicado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na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página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 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  <a:hlinkClick r:id="rId3"/>
                </a:rPr>
                <a:t>www.univali.br/uniinova 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no link </a:t>
              </a:r>
              <a:r>
                <a:rPr lang="en-US" sz="1122" spc="-37" dirty="0" err="1">
                  <a:solidFill>
                    <a:srgbClr val="5F3049"/>
                  </a:solidFill>
                  <a:latin typeface="Open Sans"/>
                </a:rPr>
                <a:t>editais</a:t>
              </a:r>
              <a:r>
                <a:rPr lang="en-US" sz="1122" spc="-37" dirty="0">
                  <a:solidFill>
                    <a:srgbClr val="5F3049"/>
                  </a:solidFill>
                  <a:latin typeface="Open Sans"/>
                </a:rPr>
                <a:t>.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064614" y="4752108"/>
            <a:ext cx="1869334" cy="1898078"/>
            <a:chOff x="0" y="0"/>
            <a:chExt cx="2492445" cy="2530771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2492445" cy="2530771"/>
              <a:chOff x="0" y="0"/>
              <a:chExt cx="533095" cy="541292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533095" cy="541292"/>
              </a:xfrm>
              <a:custGeom>
                <a:avLst/>
                <a:gdLst/>
                <a:ahLst/>
                <a:cxnLst/>
                <a:rect l="l" t="t" r="r" b="b"/>
                <a:pathLst>
                  <a:path w="533095" h="541292">
                    <a:moveTo>
                      <a:pt x="0" y="0"/>
                    </a:moveTo>
                    <a:lnTo>
                      <a:pt x="533095" y="0"/>
                    </a:lnTo>
                    <a:lnTo>
                      <a:pt x="533095" y="541292"/>
                    </a:lnTo>
                    <a:lnTo>
                      <a:pt x="0" y="5412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65" name="TextBox 65"/>
            <p:cNvSpPr txBox="1"/>
            <p:nvPr/>
          </p:nvSpPr>
          <p:spPr>
            <a:xfrm>
              <a:off x="178593" y="755724"/>
              <a:ext cx="2135260" cy="100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45"/>
                </a:lnSpc>
              </a:pPr>
              <a:r>
                <a:rPr lang="en-US" sz="1037" spc="-34">
                  <a:solidFill>
                    <a:srgbClr val="5F3049"/>
                  </a:solidFill>
                  <a:latin typeface="Open Sans"/>
                </a:rPr>
                <a:t>Vídeo de até 3 minutos e uma apresentação em PDF  apresentando a Ideia de Negócio Inovador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718199" y="6816664"/>
            <a:ext cx="1861514" cy="1863010"/>
            <a:chOff x="0" y="0"/>
            <a:chExt cx="2482018" cy="2484013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0"/>
              <a:ext cx="2482018" cy="2484013"/>
              <a:chOff x="0" y="0"/>
              <a:chExt cx="490275" cy="490669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490275" cy="49066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9066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90669"/>
                    </a:lnTo>
                    <a:lnTo>
                      <a:pt x="0" y="4906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177846" y="222191"/>
              <a:ext cx="2109405" cy="2039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15"/>
                </a:lnSpc>
              </a:pPr>
              <a:r>
                <a:rPr lang="en-US" sz="950" spc="-31">
                  <a:solidFill>
                    <a:srgbClr val="5F3049"/>
                  </a:solidFill>
                  <a:latin typeface="Open Sans"/>
                </a:rPr>
                <a:t>Estar regularmente matriculado na UNIVALI (alunos); ter concluído o Ensino Médio, curso de Graduação e/ou Pós-Graduação na UNIVALI (egressos); inscrição do mentor (se houver); Template Padrão de inscrição.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3185923" y="6816664"/>
            <a:ext cx="1861514" cy="1862475"/>
            <a:chOff x="0" y="0"/>
            <a:chExt cx="2482018" cy="2483300"/>
          </a:xfrm>
        </p:grpSpPr>
        <p:grpSp>
          <p:nvGrpSpPr>
            <p:cNvPr id="72" name="Group 72"/>
            <p:cNvGrpSpPr/>
            <p:nvPr/>
          </p:nvGrpSpPr>
          <p:grpSpPr>
            <a:xfrm>
              <a:off x="0" y="0"/>
              <a:ext cx="2482018" cy="2483300"/>
              <a:chOff x="0" y="0"/>
              <a:chExt cx="490275" cy="490528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490275" cy="490528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90528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90528"/>
                    </a:lnTo>
                    <a:lnTo>
                      <a:pt x="0" y="49052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75" name="TextBox 75"/>
            <p:cNvSpPr txBox="1"/>
            <p:nvPr/>
          </p:nvSpPr>
          <p:spPr>
            <a:xfrm>
              <a:off x="146169" y="212666"/>
              <a:ext cx="2157097" cy="2019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24"/>
                </a:lnSpc>
              </a:pPr>
              <a:r>
                <a:rPr lang="en-US" sz="1022" spc="-33">
                  <a:solidFill>
                    <a:srgbClr val="5F3049"/>
                  </a:solidFill>
                  <a:latin typeface="Open Sans"/>
                </a:rPr>
                <a:t>Relevância do problema tratado e abrangência do benefício, caso ele seja resolvido; Viabilidade percebida da solução apresentada; Potencial de inovação da solução e ideia de negócio.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8213243" y="6816664"/>
            <a:ext cx="1861514" cy="1862072"/>
            <a:chOff x="0" y="0"/>
            <a:chExt cx="2482018" cy="2482762"/>
          </a:xfrm>
        </p:grpSpPr>
        <p:grpSp>
          <p:nvGrpSpPr>
            <p:cNvPr id="77" name="Group 77"/>
            <p:cNvGrpSpPr/>
            <p:nvPr/>
          </p:nvGrpSpPr>
          <p:grpSpPr>
            <a:xfrm>
              <a:off x="0" y="0"/>
              <a:ext cx="2482018" cy="2482762"/>
              <a:chOff x="0" y="0"/>
              <a:chExt cx="490275" cy="490422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490275" cy="490422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90422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90422"/>
                    </a:lnTo>
                    <a:lnTo>
                      <a:pt x="0" y="4904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9" name="TextBox 7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182062" y="212666"/>
              <a:ext cx="2117893" cy="2019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24"/>
                </a:lnSpc>
              </a:pPr>
              <a:r>
                <a:rPr lang="en-US" sz="1022" spc="-33">
                  <a:solidFill>
                    <a:srgbClr val="5F3049"/>
                  </a:solidFill>
                  <a:latin typeface="Open Sans"/>
                </a:rPr>
                <a:t>Encaixe entre problema e solução (modelo de negócio); eficiência do protótipo criado ao entregar valor para o cliente; resultados alcançados na validação do cliente e do produto.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5657037" y="6816664"/>
            <a:ext cx="1861514" cy="1862072"/>
            <a:chOff x="0" y="0"/>
            <a:chExt cx="490275" cy="490422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490275" cy="490422"/>
            </a:xfrm>
            <a:custGeom>
              <a:avLst/>
              <a:gdLst/>
              <a:ahLst/>
              <a:cxnLst/>
              <a:rect l="l" t="t" r="r" b="b"/>
              <a:pathLst>
                <a:path w="490275" h="490422">
                  <a:moveTo>
                    <a:pt x="0" y="0"/>
                  </a:moveTo>
                  <a:lnTo>
                    <a:pt x="490275" y="0"/>
                  </a:lnTo>
                  <a:lnTo>
                    <a:pt x="490275" y="490422"/>
                  </a:lnTo>
                  <a:lnTo>
                    <a:pt x="0" y="4904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601321" y="6816664"/>
            <a:ext cx="1861514" cy="1862072"/>
            <a:chOff x="0" y="0"/>
            <a:chExt cx="490275" cy="490422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490275" cy="490422"/>
            </a:xfrm>
            <a:custGeom>
              <a:avLst/>
              <a:gdLst/>
              <a:ahLst/>
              <a:cxnLst/>
              <a:rect l="l" t="t" r="r" b="b"/>
              <a:pathLst>
                <a:path w="490275" h="490422">
                  <a:moveTo>
                    <a:pt x="0" y="0"/>
                  </a:moveTo>
                  <a:lnTo>
                    <a:pt x="490275" y="0"/>
                  </a:lnTo>
                  <a:lnTo>
                    <a:pt x="490275" y="490422"/>
                  </a:lnTo>
                  <a:lnTo>
                    <a:pt x="0" y="4904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7" name="Freeform 87"/>
          <p:cNvSpPr/>
          <p:nvPr/>
        </p:nvSpPr>
        <p:spPr>
          <a:xfrm>
            <a:off x="10969016" y="7184638"/>
            <a:ext cx="1126123" cy="1126123"/>
          </a:xfrm>
          <a:custGeom>
            <a:avLst/>
            <a:gdLst/>
            <a:ahLst/>
            <a:cxnLst/>
            <a:rect l="l" t="t" r="r" b="b"/>
            <a:pathLst>
              <a:path w="1126123" h="1126123">
                <a:moveTo>
                  <a:pt x="0" y="0"/>
                </a:moveTo>
                <a:lnTo>
                  <a:pt x="1126123" y="0"/>
                </a:lnTo>
                <a:lnTo>
                  <a:pt x="1126123" y="1126123"/>
                </a:lnTo>
                <a:lnTo>
                  <a:pt x="0" y="1126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6095240" y="7255146"/>
            <a:ext cx="985106" cy="985106"/>
          </a:xfrm>
          <a:custGeom>
            <a:avLst/>
            <a:gdLst/>
            <a:ahLst/>
            <a:cxnLst/>
            <a:rect l="l" t="t" r="r" b="b"/>
            <a:pathLst>
              <a:path w="985106" h="985106">
                <a:moveTo>
                  <a:pt x="0" y="0"/>
                </a:moveTo>
                <a:lnTo>
                  <a:pt x="985107" y="0"/>
                </a:lnTo>
                <a:lnTo>
                  <a:pt x="985107" y="985107"/>
                </a:lnTo>
                <a:lnTo>
                  <a:pt x="0" y="9851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9" name="Group 89"/>
          <p:cNvGrpSpPr/>
          <p:nvPr/>
        </p:nvGrpSpPr>
        <p:grpSpPr>
          <a:xfrm>
            <a:off x="13072435" y="6816664"/>
            <a:ext cx="1861514" cy="1862072"/>
            <a:chOff x="0" y="0"/>
            <a:chExt cx="2482018" cy="2482762"/>
          </a:xfrm>
        </p:grpSpPr>
        <p:grpSp>
          <p:nvGrpSpPr>
            <p:cNvPr id="90" name="Group 90"/>
            <p:cNvGrpSpPr/>
            <p:nvPr/>
          </p:nvGrpSpPr>
          <p:grpSpPr>
            <a:xfrm>
              <a:off x="0" y="0"/>
              <a:ext cx="2482018" cy="2482762"/>
              <a:chOff x="0" y="0"/>
              <a:chExt cx="490275" cy="490422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490275" cy="490422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90422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90422"/>
                    </a:lnTo>
                    <a:lnTo>
                      <a:pt x="0" y="4904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79049" y="339632"/>
              <a:ext cx="1923919" cy="1765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24"/>
                </a:lnSpc>
              </a:pPr>
              <a:r>
                <a:rPr lang="en-US" sz="1022" spc="-33">
                  <a:solidFill>
                    <a:srgbClr val="5F3049"/>
                  </a:solidFill>
                  <a:latin typeface="Open Sans"/>
                </a:rPr>
                <a:t>Potencial de inovação do projeto; viabilidade econômica percebida; execução da prototipação; validação do cliente; qualidade da apresentação.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5629273" y="6816664"/>
            <a:ext cx="1861514" cy="1862072"/>
            <a:chOff x="0" y="0"/>
            <a:chExt cx="490275" cy="490422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490275" cy="490422"/>
            </a:xfrm>
            <a:custGeom>
              <a:avLst/>
              <a:gdLst/>
              <a:ahLst/>
              <a:cxnLst/>
              <a:rect l="l" t="t" r="r" b="b"/>
              <a:pathLst>
                <a:path w="490275" h="490422">
                  <a:moveTo>
                    <a:pt x="0" y="0"/>
                  </a:moveTo>
                  <a:lnTo>
                    <a:pt x="490275" y="0"/>
                  </a:lnTo>
                  <a:lnTo>
                    <a:pt x="490275" y="490422"/>
                  </a:lnTo>
                  <a:lnTo>
                    <a:pt x="0" y="4904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6" name="TextBox 9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7" name="Freeform 97"/>
          <p:cNvSpPr/>
          <p:nvPr/>
        </p:nvSpPr>
        <p:spPr>
          <a:xfrm>
            <a:off x="16093044" y="7366523"/>
            <a:ext cx="933972" cy="762354"/>
          </a:xfrm>
          <a:custGeom>
            <a:avLst/>
            <a:gdLst/>
            <a:ahLst/>
            <a:cxnLst/>
            <a:rect l="l" t="t" r="r" b="b"/>
            <a:pathLst>
              <a:path w="933972" h="762354">
                <a:moveTo>
                  <a:pt x="0" y="0"/>
                </a:moveTo>
                <a:lnTo>
                  <a:pt x="933972" y="0"/>
                </a:lnTo>
                <a:lnTo>
                  <a:pt x="933972" y="762354"/>
                </a:lnTo>
                <a:lnTo>
                  <a:pt x="0" y="762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8" name="Group 98"/>
          <p:cNvGrpSpPr/>
          <p:nvPr/>
        </p:nvGrpSpPr>
        <p:grpSpPr>
          <a:xfrm>
            <a:off x="15629273" y="4804643"/>
            <a:ext cx="1861514" cy="1845543"/>
            <a:chOff x="0" y="0"/>
            <a:chExt cx="2482018" cy="2460725"/>
          </a:xfrm>
        </p:grpSpPr>
        <p:grpSp>
          <p:nvGrpSpPr>
            <p:cNvPr id="99" name="Group 99"/>
            <p:cNvGrpSpPr/>
            <p:nvPr/>
          </p:nvGrpSpPr>
          <p:grpSpPr>
            <a:xfrm>
              <a:off x="0" y="0"/>
              <a:ext cx="2482018" cy="2460725"/>
              <a:chOff x="0" y="0"/>
              <a:chExt cx="490275" cy="486069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490275" cy="486069"/>
              </a:xfrm>
              <a:custGeom>
                <a:avLst/>
                <a:gdLst/>
                <a:ahLst/>
                <a:cxnLst/>
                <a:rect l="l" t="t" r="r" b="b"/>
                <a:pathLst>
                  <a:path w="490275" h="486069">
                    <a:moveTo>
                      <a:pt x="0" y="0"/>
                    </a:moveTo>
                    <a:lnTo>
                      <a:pt x="490275" y="0"/>
                    </a:lnTo>
                    <a:lnTo>
                      <a:pt x="490275" y="486069"/>
                    </a:lnTo>
                    <a:lnTo>
                      <a:pt x="0" y="4860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02" name="TextBox 102"/>
            <p:cNvSpPr txBox="1"/>
            <p:nvPr/>
          </p:nvSpPr>
          <p:spPr>
            <a:xfrm>
              <a:off x="177846" y="810342"/>
              <a:ext cx="2126327" cy="811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r>
                <a:rPr lang="en-US" sz="1122" spc="-37">
                  <a:solidFill>
                    <a:srgbClr val="5F3049"/>
                  </a:solidFill>
                  <a:latin typeface="Open Sans"/>
                </a:rPr>
                <a:t>Defesa da ideia de negócio inovadora para a comissão julgadora.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718199" y="8776971"/>
            <a:ext cx="4329238" cy="944968"/>
            <a:chOff x="0" y="-47625"/>
            <a:chExt cx="1140211" cy="24888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1140211" cy="156742"/>
            </a:xfrm>
            <a:custGeom>
              <a:avLst/>
              <a:gdLst/>
              <a:ahLst/>
              <a:cxnLst/>
              <a:rect l="l" t="t" r="r" b="b"/>
              <a:pathLst>
                <a:path w="1140211" h="156742">
                  <a:moveTo>
                    <a:pt x="0" y="0"/>
                  </a:moveTo>
                  <a:lnTo>
                    <a:pt x="1140211" y="0"/>
                  </a:lnTo>
                  <a:lnTo>
                    <a:pt x="1140211" y="156742"/>
                  </a:lnTo>
                  <a:lnTo>
                    <a:pt x="0" y="156742"/>
                  </a:ln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id="105" name="TextBox 105"/>
            <p:cNvSpPr txBox="1"/>
            <p:nvPr/>
          </p:nvSpPr>
          <p:spPr>
            <a:xfrm>
              <a:off x="0" y="-47625"/>
              <a:ext cx="1140211" cy="248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FFFDFC"/>
                  </a:solidFill>
                  <a:latin typeface="Open Sans Extra Bold"/>
                </a:rPr>
                <a:t>ETAPA 1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6895317" y="8776971"/>
            <a:ext cx="4329238" cy="944968"/>
            <a:chOff x="0" y="-47625"/>
            <a:chExt cx="1140211" cy="248880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1140211" cy="156742"/>
            </a:xfrm>
            <a:custGeom>
              <a:avLst/>
              <a:gdLst/>
              <a:ahLst/>
              <a:cxnLst/>
              <a:rect l="l" t="t" r="r" b="b"/>
              <a:pathLst>
                <a:path w="1140211" h="156742">
                  <a:moveTo>
                    <a:pt x="0" y="0"/>
                  </a:moveTo>
                  <a:lnTo>
                    <a:pt x="1140211" y="0"/>
                  </a:lnTo>
                  <a:lnTo>
                    <a:pt x="1140211" y="156742"/>
                  </a:lnTo>
                  <a:lnTo>
                    <a:pt x="0" y="156742"/>
                  </a:lnTo>
                  <a:close/>
                </a:path>
              </a:pathLst>
            </a:custGeom>
            <a:solidFill>
              <a:srgbClr val="810EAF"/>
            </a:solidFill>
          </p:spPr>
        </p:sp>
        <p:sp>
          <p:nvSpPr>
            <p:cNvPr id="108" name="TextBox 108"/>
            <p:cNvSpPr txBox="1"/>
            <p:nvPr/>
          </p:nvSpPr>
          <p:spPr>
            <a:xfrm>
              <a:off x="0" y="-47625"/>
              <a:ext cx="1137498" cy="248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FFFDFC"/>
                  </a:solidFill>
                  <a:latin typeface="Open Sans Extra Bold"/>
                </a:rPr>
                <a:t>ETAPA 2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13072435" y="8776971"/>
            <a:ext cx="4426174" cy="944968"/>
            <a:chOff x="0" y="-47625"/>
            <a:chExt cx="1165741" cy="248880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1163681" cy="156742"/>
            </a:xfrm>
            <a:custGeom>
              <a:avLst/>
              <a:gdLst/>
              <a:ahLst/>
              <a:cxnLst/>
              <a:rect l="l" t="t" r="r" b="b"/>
              <a:pathLst>
                <a:path w="1163681" h="156742">
                  <a:moveTo>
                    <a:pt x="0" y="0"/>
                  </a:moveTo>
                  <a:lnTo>
                    <a:pt x="1163681" y="0"/>
                  </a:lnTo>
                  <a:lnTo>
                    <a:pt x="1163681" y="156742"/>
                  </a:lnTo>
                  <a:lnTo>
                    <a:pt x="0" y="15674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1" name="TextBox 111"/>
            <p:cNvSpPr txBox="1"/>
            <p:nvPr/>
          </p:nvSpPr>
          <p:spPr>
            <a:xfrm>
              <a:off x="0" y="-47625"/>
              <a:ext cx="1165741" cy="248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FFFDFC"/>
                  </a:solidFill>
                  <a:latin typeface="Open Sans Extra Bold"/>
                </a:rPr>
                <a:t>ETAPA 3</a:t>
              </a:r>
            </a:p>
          </p:txBody>
        </p:sp>
      </p:grpSp>
      <p:sp>
        <p:nvSpPr>
          <p:cNvPr id="112" name="AutoShape 112"/>
          <p:cNvSpPr/>
          <p:nvPr/>
        </p:nvSpPr>
        <p:spPr>
          <a:xfrm flipV="1">
            <a:off x="20" y="4666383"/>
            <a:ext cx="18288000" cy="1905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3" name="AutoShape 113"/>
          <p:cNvSpPr/>
          <p:nvPr/>
        </p:nvSpPr>
        <p:spPr>
          <a:xfrm flipV="1">
            <a:off x="-26914" y="6726386"/>
            <a:ext cx="18288000" cy="1905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14" name="Group 114"/>
          <p:cNvGrpSpPr/>
          <p:nvPr/>
        </p:nvGrpSpPr>
        <p:grpSpPr>
          <a:xfrm>
            <a:off x="0" y="0"/>
            <a:ext cx="18288000" cy="2661592"/>
            <a:chOff x="0" y="0"/>
            <a:chExt cx="4938592" cy="812800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4938592" cy="812800"/>
            </a:xfrm>
            <a:custGeom>
              <a:avLst/>
              <a:gdLst/>
              <a:ahLst/>
              <a:cxnLst/>
              <a:rect l="l" t="t" r="r" b="b"/>
              <a:pathLst>
                <a:path w="4938592" h="812800">
                  <a:moveTo>
                    <a:pt x="0" y="0"/>
                  </a:moveTo>
                  <a:lnTo>
                    <a:pt x="4938592" y="0"/>
                  </a:lnTo>
                  <a:lnTo>
                    <a:pt x="4938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14C8"/>
            </a:solidFill>
          </p:spPr>
        </p:sp>
        <p:sp>
          <p:nvSpPr>
            <p:cNvPr id="116" name="TextBox 1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1009471" y="608963"/>
            <a:ext cx="1329152" cy="1329152"/>
            <a:chOff x="0" y="0"/>
            <a:chExt cx="812800" cy="812800"/>
          </a:xfrm>
        </p:grpSpPr>
        <p:sp>
          <p:nvSpPr>
            <p:cNvPr id="118" name="Freeform 1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5925928" y="608963"/>
            <a:ext cx="1329152" cy="1329152"/>
            <a:chOff x="0" y="0"/>
            <a:chExt cx="812800" cy="812800"/>
          </a:xfrm>
        </p:grpSpPr>
        <p:sp>
          <p:nvSpPr>
            <p:cNvPr id="121" name="Freeform 1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2" name="TextBox 1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8443088" y="608963"/>
            <a:ext cx="1329152" cy="1329152"/>
            <a:chOff x="0" y="0"/>
            <a:chExt cx="812800" cy="812800"/>
          </a:xfrm>
        </p:grpSpPr>
        <p:sp>
          <p:nvSpPr>
            <p:cNvPr id="124" name="Freeform 1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5" name="TextBox 1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0853189" y="608963"/>
            <a:ext cx="1329152" cy="1329152"/>
            <a:chOff x="0" y="0"/>
            <a:chExt cx="812800" cy="812800"/>
          </a:xfrm>
        </p:grpSpPr>
        <p:sp>
          <p:nvSpPr>
            <p:cNvPr id="127" name="Freeform 1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8" name="TextBox 1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13331667" y="608963"/>
            <a:ext cx="1329152" cy="1329152"/>
            <a:chOff x="0" y="0"/>
            <a:chExt cx="812800" cy="812800"/>
          </a:xfrm>
        </p:grpSpPr>
        <p:sp>
          <p:nvSpPr>
            <p:cNvPr id="130" name="Freeform 1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5886940" y="598709"/>
            <a:ext cx="1329152" cy="1329152"/>
            <a:chOff x="0" y="0"/>
            <a:chExt cx="812800" cy="812800"/>
          </a:xfrm>
        </p:grpSpPr>
        <p:sp>
          <p:nvSpPr>
            <p:cNvPr id="133" name="Freeform 1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4" name="TextBox 1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5" name="AutoShape 135"/>
          <p:cNvSpPr/>
          <p:nvPr/>
        </p:nvSpPr>
        <p:spPr>
          <a:xfrm flipH="1">
            <a:off x="4097630" y="1834725"/>
            <a:ext cx="0" cy="82686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6" name="Freeform 136"/>
          <p:cNvSpPr/>
          <p:nvPr/>
        </p:nvSpPr>
        <p:spPr>
          <a:xfrm>
            <a:off x="6286005" y="904112"/>
            <a:ext cx="1057325" cy="1085828"/>
          </a:xfrm>
          <a:custGeom>
            <a:avLst/>
            <a:gdLst/>
            <a:ahLst/>
            <a:cxnLst/>
            <a:rect l="l" t="t" r="r" b="b"/>
            <a:pathLst>
              <a:path w="1057325" h="1085828">
                <a:moveTo>
                  <a:pt x="0" y="0"/>
                </a:moveTo>
                <a:lnTo>
                  <a:pt x="1057326" y="0"/>
                </a:lnTo>
                <a:lnTo>
                  <a:pt x="1057326" y="1085828"/>
                </a:lnTo>
                <a:lnTo>
                  <a:pt x="0" y="10858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7" name="AutoShape 137"/>
          <p:cNvSpPr/>
          <p:nvPr/>
        </p:nvSpPr>
        <p:spPr>
          <a:xfrm>
            <a:off x="6606843" y="1825200"/>
            <a:ext cx="0" cy="82686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8" name="Freeform 138"/>
          <p:cNvSpPr/>
          <p:nvPr/>
        </p:nvSpPr>
        <p:spPr>
          <a:xfrm>
            <a:off x="11227238" y="942351"/>
            <a:ext cx="1146631" cy="1146631"/>
          </a:xfrm>
          <a:custGeom>
            <a:avLst/>
            <a:gdLst/>
            <a:ahLst/>
            <a:cxnLst/>
            <a:rect l="l" t="t" r="r" b="b"/>
            <a:pathLst>
              <a:path w="1146631" h="1146631">
                <a:moveTo>
                  <a:pt x="0" y="0"/>
                </a:moveTo>
                <a:lnTo>
                  <a:pt x="1146631" y="0"/>
                </a:lnTo>
                <a:lnTo>
                  <a:pt x="1146631" y="1146630"/>
                </a:lnTo>
                <a:lnTo>
                  <a:pt x="0" y="1146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9" name="AutoShape 139"/>
          <p:cNvSpPr/>
          <p:nvPr/>
        </p:nvSpPr>
        <p:spPr>
          <a:xfrm>
            <a:off x="11516021" y="1834725"/>
            <a:ext cx="0" cy="82686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0" name="Freeform 140"/>
          <p:cNvSpPr/>
          <p:nvPr/>
        </p:nvSpPr>
        <p:spPr>
          <a:xfrm rot="-2763050">
            <a:off x="8655488" y="1034919"/>
            <a:ext cx="1286793" cy="1294886"/>
          </a:xfrm>
          <a:custGeom>
            <a:avLst/>
            <a:gdLst/>
            <a:ahLst/>
            <a:cxnLst/>
            <a:rect l="l" t="t" r="r" b="b"/>
            <a:pathLst>
              <a:path w="1286793" h="1294886">
                <a:moveTo>
                  <a:pt x="0" y="0"/>
                </a:moveTo>
                <a:lnTo>
                  <a:pt x="1286794" y="0"/>
                </a:lnTo>
                <a:lnTo>
                  <a:pt x="1286794" y="1294887"/>
                </a:lnTo>
                <a:lnTo>
                  <a:pt x="0" y="12948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1" name="AutoShape 141"/>
          <p:cNvSpPr/>
          <p:nvPr/>
        </p:nvSpPr>
        <p:spPr>
          <a:xfrm flipH="1">
            <a:off x="9105920" y="1938115"/>
            <a:ext cx="1745" cy="72347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2" name="AutoShape 142"/>
          <p:cNvSpPr/>
          <p:nvPr/>
        </p:nvSpPr>
        <p:spPr>
          <a:xfrm>
            <a:off x="4688749" y="1525191"/>
            <a:ext cx="135639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3" name="AutoShape 143"/>
          <p:cNvSpPr/>
          <p:nvPr/>
        </p:nvSpPr>
        <p:spPr>
          <a:xfrm>
            <a:off x="7188406" y="1525191"/>
            <a:ext cx="135639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4" name="AutoShape 144"/>
          <p:cNvSpPr/>
          <p:nvPr/>
        </p:nvSpPr>
        <p:spPr>
          <a:xfrm>
            <a:off x="9631673" y="1544241"/>
            <a:ext cx="135639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5" name="AutoShape 145"/>
          <p:cNvSpPr/>
          <p:nvPr/>
        </p:nvSpPr>
        <p:spPr>
          <a:xfrm>
            <a:off x="12095139" y="1525191"/>
            <a:ext cx="129056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6" name="Freeform 146"/>
          <p:cNvSpPr/>
          <p:nvPr/>
        </p:nvSpPr>
        <p:spPr>
          <a:xfrm>
            <a:off x="1401241" y="857784"/>
            <a:ext cx="1171944" cy="1212879"/>
          </a:xfrm>
          <a:custGeom>
            <a:avLst/>
            <a:gdLst/>
            <a:ahLst/>
            <a:cxnLst/>
            <a:rect l="l" t="t" r="r" b="b"/>
            <a:pathLst>
              <a:path w="1171944" h="1212879">
                <a:moveTo>
                  <a:pt x="0" y="0"/>
                </a:moveTo>
                <a:lnTo>
                  <a:pt x="1171944" y="0"/>
                </a:lnTo>
                <a:lnTo>
                  <a:pt x="1171944" y="1212879"/>
                </a:lnTo>
                <a:lnTo>
                  <a:pt x="0" y="12128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7" name="AutoShape 147"/>
          <p:cNvSpPr/>
          <p:nvPr/>
        </p:nvSpPr>
        <p:spPr>
          <a:xfrm>
            <a:off x="2235691" y="1525191"/>
            <a:ext cx="123717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8" name="Group 148"/>
          <p:cNvGrpSpPr/>
          <p:nvPr/>
        </p:nvGrpSpPr>
        <p:grpSpPr>
          <a:xfrm>
            <a:off x="3427818" y="608963"/>
            <a:ext cx="1329152" cy="1329152"/>
            <a:chOff x="0" y="0"/>
            <a:chExt cx="812800" cy="812800"/>
          </a:xfrm>
        </p:grpSpPr>
        <p:sp>
          <p:nvSpPr>
            <p:cNvPr id="149" name="Freeform 14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0" name="TextBox 15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1" name="AutoShape 151"/>
          <p:cNvSpPr/>
          <p:nvPr/>
        </p:nvSpPr>
        <p:spPr>
          <a:xfrm>
            <a:off x="1654997" y="1956446"/>
            <a:ext cx="0" cy="70514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2" name="Freeform 152"/>
          <p:cNvSpPr/>
          <p:nvPr/>
        </p:nvSpPr>
        <p:spPr>
          <a:xfrm>
            <a:off x="3836138" y="780848"/>
            <a:ext cx="1139908" cy="1157267"/>
          </a:xfrm>
          <a:custGeom>
            <a:avLst/>
            <a:gdLst/>
            <a:ahLst/>
            <a:cxnLst/>
            <a:rect l="l" t="t" r="r" b="b"/>
            <a:pathLst>
              <a:path w="1139908" h="1157267">
                <a:moveTo>
                  <a:pt x="0" y="0"/>
                </a:moveTo>
                <a:lnTo>
                  <a:pt x="1139908" y="0"/>
                </a:lnTo>
                <a:lnTo>
                  <a:pt x="1139908" y="1157267"/>
                </a:lnTo>
                <a:lnTo>
                  <a:pt x="0" y="11572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3" name="Freeform 153"/>
          <p:cNvSpPr/>
          <p:nvPr/>
        </p:nvSpPr>
        <p:spPr>
          <a:xfrm>
            <a:off x="13498436" y="769807"/>
            <a:ext cx="1220134" cy="1220134"/>
          </a:xfrm>
          <a:custGeom>
            <a:avLst/>
            <a:gdLst/>
            <a:ahLst/>
            <a:cxnLst/>
            <a:rect l="l" t="t" r="r" b="b"/>
            <a:pathLst>
              <a:path w="1220134" h="1220134">
                <a:moveTo>
                  <a:pt x="0" y="0"/>
                </a:moveTo>
                <a:lnTo>
                  <a:pt x="1220134" y="0"/>
                </a:lnTo>
                <a:lnTo>
                  <a:pt x="1220134" y="1220133"/>
                </a:lnTo>
                <a:lnTo>
                  <a:pt x="0" y="12201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4" name="TextBox 154"/>
          <p:cNvSpPr txBox="1"/>
          <p:nvPr/>
        </p:nvSpPr>
        <p:spPr>
          <a:xfrm>
            <a:off x="15399076" y="-1358"/>
            <a:ext cx="772662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7</a:t>
            </a:r>
          </a:p>
        </p:txBody>
      </p:sp>
      <p:sp>
        <p:nvSpPr>
          <p:cNvPr id="155" name="AutoShape 155"/>
          <p:cNvSpPr/>
          <p:nvPr/>
        </p:nvSpPr>
        <p:spPr>
          <a:xfrm flipH="1">
            <a:off x="13994499" y="1938115"/>
            <a:ext cx="1745" cy="72347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6" name="AutoShape 156"/>
          <p:cNvSpPr/>
          <p:nvPr/>
        </p:nvSpPr>
        <p:spPr>
          <a:xfrm flipV="1">
            <a:off x="14463774" y="1506141"/>
            <a:ext cx="1573496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7" name="Freeform 157"/>
          <p:cNvSpPr/>
          <p:nvPr/>
        </p:nvSpPr>
        <p:spPr>
          <a:xfrm>
            <a:off x="16004445" y="525438"/>
            <a:ext cx="1722671" cy="1877570"/>
          </a:xfrm>
          <a:custGeom>
            <a:avLst/>
            <a:gdLst/>
            <a:ahLst/>
            <a:cxnLst/>
            <a:rect l="l" t="t" r="r" b="b"/>
            <a:pathLst>
              <a:path w="1722671" h="1877570">
                <a:moveTo>
                  <a:pt x="0" y="0"/>
                </a:moveTo>
                <a:lnTo>
                  <a:pt x="1722670" y="0"/>
                </a:lnTo>
                <a:lnTo>
                  <a:pt x="1722670" y="1877570"/>
                </a:lnTo>
                <a:lnTo>
                  <a:pt x="0" y="187757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8" name="AutoShape 158"/>
          <p:cNvSpPr/>
          <p:nvPr/>
        </p:nvSpPr>
        <p:spPr>
          <a:xfrm>
            <a:off x="16551516" y="1927862"/>
            <a:ext cx="8514" cy="72420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9" name="TextBox 159"/>
          <p:cNvSpPr txBox="1"/>
          <p:nvPr/>
        </p:nvSpPr>
        <p:spPr>
          <a:xfrm>
            <a:off x="3295550" y="2990978"/>
            <a:ext cx="1505310" cy="103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RESULTADO 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DA 1ª ETAPA: AVALIAÇÃO DA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IDEIA DE 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NEGÓCIO 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INOVADORA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3295550" y="4281250"/>
            <a:ext cx="1568840" cy="20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8"/>
              </a:lnSpc>
            </a:pPr>
            <a:r>
              <a:rPr lang="en-US" sz="1521" spc="-50">
                <a:solidFill>
                  <a:srgbClr val="FFFFFF"/>
                </a:solidFill>
                <a:latin typeface="Open Sans Bold"/>
              </a:rPr>
              <a:t>29/09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5766663" y="2691978"/>
            <a:ext cx="551038" cy="34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3"/>
              </a:lnSpc>
            </a:pPr>
            <a:r>
              <a:rPr lang="en-US" sz="2138" spc="29">
                <a:solidFill>
                  <a:srgbClr val="FFFFFF"/>
                </a:solidFill>
                <a:latin typeface="Open Sans Bold"/>
              </a:rPr>
              <a:t>03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5766663" y="3069910"/>
            <a:ext cx="1505310" cy="34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PERÍODO DE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MENTORIAS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5766663" y="4245591"/>
            <a:ext cx="1568840" cy="20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8"/>
              </a:lnSpc>
            </a:pPr>
            <a:r>
              <a:rPr lang="en-US" sz="1521" spc="-50">
                <a:solidFill>
                  <a:srgbClr val="FFFFFF"/>
                </a:solidFill>
                <a:latin typeface="Open Sans Bold"/>
              </a:rPr>
              <a:t>02/10 A 19/10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8284770" y="2686164"/>
            <a:ext cx="784420" cy="34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3"/>
              </a:lnSpc>
            </a:pPr>
            <a:r>
              <a:rPr lang="en-US" sz="2138" spc="44">
                <a:solidFill>
                  <a:srgbClr val="FFFFFF"/>
                </a:solidFill>
                <a:latin typeface="Open Sans Bold"/>
              </a:rPr>
              <a:t>04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8284770" y="3069910"/>
            <a:ext cx="1505310" cy="69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ENTREGA DA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VERSÃO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APRIMORADA DO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PROJETO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8284770" y="4302886"/>
            <a:ext cx="1568840" cy="20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8"/>
              </a:lnSpc>
            </a:pPr>
            <a:r>
              <a:rPr lang="en-US" sz="1521" spc="-50">
                <a:solidFill>
                  <a:srgbClr val="FFFFFF"/>
                </a:solidFill>
                <a:latin typeface="Open Sans Bold"/>
              </a:rPr>
              <a:t>20/10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10710948" y="2691978"/>
            <a:ext cx="784420" cy="34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3"/>
              </a:lnSpc>
            </a:pPr>
            <a:r>
              <a:rPr lang="en-US" sz="2138" spc="-42">
                <a:solidFill>
                  <a:srgbClr val="FFFFFF"/>
                </a:solidFill>
                <a:latin typeface="Open Sans Bold"/>
              </a:rPr>
              <a:t>05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10710948" y="3069910"/>
            <a:ext cx="1505310" cy="103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RESULTADO 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DA 2ª ETAPA: MENTORIA E VALIDAÇÃO DA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IDEIA DE NEGÓCIO </a:t>
            </a:r>
          </a:p>
          <a:p>
            <a:pPr>
              <a:lnSpc>
                <a:spcPts val="1398"/>
              </a:lnSpc>
            </a:pPr>
            <a:r>
              <a:rPr lang="en-US" sz="1259" spc="-41">
                <a:solidFill>
                  <a:srgbClr val="FFFFFF"/>
                </a:solidFill>
                <a:latin typeface="Open Sans Bold"/>
              </a:rPr>
              <a:t>INOVADORA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10710948" y="4360182"/>
            <a:ext cx="1568840" cy="20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8"/>
              </a:lnSpc>
            </a:pPr>
            <a:r>
              <a:rPr lang="en-US" sz="1521" spc="-50">
                <a:solidFill>
                  <a:srgbClr val="FFFFFF"/>
                </a:solidFill>
                <a:latin typeface="Open Sans Bold"/>
              </a:rPr>
              <a:t>03/11</a:t>
            </a:r>
          </a:p>
        </p:txBody>
      </p:sp>
      <p:sp>
        <p:nvSpPr>
          <p:cNvPr id="170" name="TextBox 170"/>
          <p:cNvSpPr txBox="1"/>
          <p:nvPr/>
        </p:nvSpPr>
        <p:spPr>
          <a:xfrm rot="-5400000">
            <a:off x="-360078" y="5443626"/>
            <a:ext cx="1505310" cy="22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1"/>
              </a:lnSpc>
            </a:pPr>
            <a:r>
              <a:rPr lang="en-US" sz="1559" spc="-51">
                <a:solidFill>
                  <a:srgbClr val="FFFFFF"/>
                </a:solidFill>
                <a:latin typeface="Open Sans Bold"/>
              </a:rPr>
              <a:t>ENTREGÁVEIS</a:t>
            </a:r>
          </a:p>
        </p:txBody>
      </p:sp>
      <p:sp>
        <p:nvSpPr>
          <p:cNvPr id="171" name="TextBox 171"/>
          <p:cNvSpPr txBox="1"/>
          <p:nvPr/>
        </p:nvSpPr>
        <p:spPr>
          <a:xfrm rot="-5400000">
            <a:off x="-481263" y="7634028"/>
            <a:ext cx="1747677" cy="22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1"/>
              </a:lnSpc>
            </a:pPr>
            <a:r>
              <a:rPr lang="en-US" sz="1559" spc="-51">
                <a:solidFill>
                  <a:srgbClr val="FFFFFF"/>
                </a:solidFill>
                <a:latin typeface="Open Sans Bold"/>
              </a:rPr>
              <a:t>ITENS AVALIADOS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-212538" y="-1358"/>
            <a:ext cx="2047633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1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2649385" y="-1358"/>
            <a:ext cx="1073075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2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5147496" y="-1358"/>
            <a:ext cx="1073075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3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7676706" y="-1358"/>
            <a:ext cx="1073075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4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10074757" y="-1358"/>
            <a:ext cx="1073075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5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12703441" y="-1358"/>
            <a:ext cx="772662" cy="178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6"/>
              </a:lnSpc>
              <a:spcBef>
                <a:spcPct val="0"/>
              </a:spcBef>
            </a:pPr>
            <a:r>
              <a:rPr lang="en-US" sz="10383">
                <a:solidFill>
                  <a:srgbClr val="FFFFFF"/>
                </a:solidFill>
                <a:latin typeface="Open Sans Extra Bold"/>
              </a:rPr>
              <a:t>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09684" y="850734"/>
            <a:ext cx="4670245" cy="4862052"/>
            <a:chOff x="0" y="0"/>
            <a:chExt cx="1276117" cy="1328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6117" cy="1328527"/>
            </a:xfrm>
            <a:custGeom>
              <a:avLst/>
              <a:gdLst/>
              <a:ahLst/>
              <a:cxnLst/>
              <a:rect l="l" t="t" r="r" b="b"/>
              <a:pathLst>
                <a:path w="1276117" h="1328527">
                  <a:moveTo>
                    <a:pt x="84543" y="0"/>
                  </a:moveTo>
                  <a:lnTo>
                    <a:pt x="1191574" y="0"/>
                  </a:lnTo>
                  <a:cubicBezTo>
                    <a:pt x="1238266" y="0"/>
                    <a:pt x="1276117" y="37851"/>
                    <a:pt x="1276117" y="84543"/>
                  </a:cubicBezTo>
                  <a:lnTo>
                    <a:pt x="1276117" y="1243984"/>
                  </a:lnTo>
                  <a:cubicBezTo>
                    <a:pt x="1276117" y="1266406"/>
                    <a:pt x="1267210" y="1287910"/>
                    <a:pt x="1251355" y="1303765"/>
                  </a:cubicBezTo>
                  <a:cubicBezTo>
                    <a:pt x="1235500" y="1319620"/>
                    <a:pt x="1213996" y="1328527"/>
                    <a:pt x="1191574" y="1328527"/>
                  </a:cubicBezTo>
                  <a:lnTo>
                    <a:pt x="84543" y="1328527"/>
                  </a:lnTo>
                  <a:cubicBezTo>
                    <a:pt x="62121" y="1328527"/>
                    <a:pt x="40617" y="1319620"/>
                    <a:pt x="24762" y="1303765"/>
                  </a:cubicBezTo>
                  <a:cubicBezTo>
                    <a:pt x="8907" y="1287910"/>
                    <a:pt x="0" y="1266406"/>
                    <a:pt x="0" y="1243984"/>
                  </a:cubicBezTo>
                  <a:lnTo>
                    <a:pt x="0" y="84543"/>
                  </a:lnTo>
                  <a:cubicBezTo>
                    <a:pt x="0" y="62121"/>
                    <a:pt x="8907" y="40617"/>
                    <a:pt x="24762" y="24762"/>
                  </a:cubicBezTo>
                  <a:cubicBezTo>
                    <a:pt x="40617" y="8907"/>
                    <a:pt x="62121" y="0"/>
                    <a:pt x="84543" y="0"/>
                  </a:cubicBez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52738" y="622150"/>
            <a:ext cx="2538138" cy="2240150"/>
            <a:chOff x="0" y="0"/>
            <a:chExt cx="693531" cy="6121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3531" cy="612108"/>
            </a:xfrm>
            <a:custGeom>
              <a:avLst/>
              <a:gdLst/>
              <a:ahLst/>
              <a:cxnLst/>
              <a:rect l="l" t="t" r="r" b="b"/>
              <a:pathLst>
                <a:path w="693531" h="612108">
                  <a:moveTo>
                    <a:pt x="155562" y="0"/>
                  </a:moveTo>
                  <a:lnTo>
                    <a:pt x="537969" y="0"/>
                  </a:lnTo>
                  <a:cubicBezTo>
                    <a:pt x="623884" y="0"/>
                    <a:pt x="693531" y="69647"/>
                    <a:pt x="693531" y="155562"/>
                  </a:cubicBezTo>
                  <a:lnTo>
                    <a:pt x="693531" y="456546"/>
                  </a:lnTo>
                  <a:cubicBezTo>
                    <a:pt x="693531" y="497803"/>
                    <a:pt x="677142" y="537371"/>
                    <a:pt x="647968" y="566545"/>
                  </a:cubicBezTo>
                  <a:cubicBezTo>
                    <a:pt x="618795" y="595718"/>
                    <a:pt x="579227" y="612108"/>
                    <a:pt x="537969" y="612108"/>
                  </a:cubicBezTo>
                  <a:lnTo>
                    <a:pt x="155562" y="612108"/>
                  </a:lnTo>
                  <a:cubicBezTo>
                    <a:pt x="114304" y="612108"/>
                    <a:pt x="74737" y="595718"/>
                    <a:pt x="45563" y="566545"/>
                  </a:cubicBezTo>
                  <a:cubicBezTo>
                    <a:pt x="16390" y="537371"/>
                    <a:pt x="0" y="497803"/>
                    <a:pt x="0" y="456546"/>
                  </a:cubicBezTo>
                  <a:lnTo>
                    <a:pt x="0" y="155562"/>
                  </a:lnTo>
                  <a:cubicBezTo>
                    <a:pt x="0" y="114304"/>
                    <a:pt x="16390" y="74737"/>
                    <a:pt x="45563" y="45563"/>
                  </a:cubicBezTo>
                  <a:cubicBezTo>
                    <a:pt x="74737" y="16390"/>
                    <a:pt x="114304" y="0"/>
                    <a:pt x="155562" y="0"/>
                  </a:cubicBez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693531" cy="60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r>
                <a:rPr lang="en-US" sz="2499" dirty="0">
                  <a:solidFill>
                    <a:srgbClr val="FFFFFF"/>
                  </a:solidFill>
                  <a:latin typeface="Open Sans 1 Bold"/>
                </a:rPr>
                <a:t>CADASTRO DO PROJETO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3005" y="4272465"/>
            <a:ext cx="5393258" cy="3166258"/>
            <a:chOff x="0" y="0"/>
            <a:chExt cx="4070155" cy="23894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0155" cy="2389494"/>
            </a:xfrm>
            <a:custGeom>
              <a:avLst/>
              <a:gdLst/>
              <a:ahLst/>
              <a:cxnLst/>
              <a:rect l="l" t="t" r="r" b="b"/>
              <a:pathLst>
                <a:path w="4070155" h="2389494">
                  <a:moveTo>
                    <a:pt x="73210" y="0"/>
                  </a:moveTo>
                  <a:lnTo>
                    <a:pt x="3996946" y="0"/>
                  </a:lnTo>
                  <a:cubicBezTo>
                    <a:pt x="4016362" y="0"/>
                    <a:pt x="4034983" y="7713"/>
                    <a:pt x="4048713" y="21443"/>
                  </a:cubicBezTo>
                  <a:cubicBezTo>
                    <a:pt x="4062442" y="35172"/>
                    <a:pt x="4070155" y="53793"/>
                    <a:pt x="4070155" y="73210"/>
                  </a:cubicBezTo>
                  <a:lnTo>
                    <a:pt x="4070155" y="2316285"/>
                  </a:lnTo>
                  <a:cubicBezTo>
                    <a:pt x="4070155" y="2356717"/>
                    <a:pt x="4037378" y="2389494"/>
                    <a:pt x="3996946" y="2389494"/>
                  </a:cubicBezTo>
                  <a:lnTo>
                    <a:pt x="73210" y="2389494"/>
                  </a:lnTo>
                  <a:cubicBezTo>
                    <a:pt x="53793" y="2389494"/>
                    <a:pt x="35172" y="2381781"/>
                    <a:pt x="21443" y="2368052"/>
                  </a:cubicBezTo>
                  <a:cubicBezTo>
                    <a:pt x="7713" y="2354322"/>
                    <a:pt x="0" y="2335701"/>
                    <a:pt x="0" y="2316285"/>
                  </a:cubicBezTo>
                  <a:lnTo>
                    <a:pt x="0" y="73210"/>
                  </a:lnTo>
                  <a:cubicBezTo>
                    <a:pt x="0" y="53793"/>
                    <a:pt x="7713" y="35172"/>
                    <a:pt x="21443" y="21443"/>
                  </a:cubicBezTo>
                  <a:cubicBezTo>
                    <a:pt x="35172" y="7713"/>
                    <a:pt x="53793" y="0"/>
                    <a:pt x="73210" y="0"/>
                  </a:cubicBez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5156648" y="7195881"/>
            <a:ext cx="2576931" cy="195676"/>
            <a:chOff x="0" y="0"/>
            <a:chExt cx="3435908" cy="260901"/>
          </a:xfrm>
        </p:grpSpPr>
        <p:grpSp>
          <p:nvGrpSpPr>
            <p:cNvPr id="12" name="Group 12"/>
            <p:cNvGrpSpPr/>
            <p:nvPr/>
          </p:nvGrpSpPr>
          <p:grpSpPr>
            <a:xfrm rot="-23349">
              <a:off x="1910002" y="854"/>
              <a:ext cx="252278" cy="259193"/>
              <a:chOff x="0" y="0"/>
              <a:chExt cx="51700" cy="53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23349">
              <a:off x="955440" y="854"/>
              <a:ext cx="252278" cy="259193"/>
              <a:chOff x="0" y="0"/>
              <a:chExt cx="51700" cy="5311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23349">
              <a:off x="2228190" y="854"/>
              <a:ext cx="252278" cy="259193"/>
              <a:chOff x="0" y="0"/>
              <a:chExt cx="51700" cy="5311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-23349">
              <a:off x="1273627" y="854"/>
              <a:ext cx="252278" cy="259193"/>
              <a:chOff x="0" y="0"/>
              <a:chExt cx="51700" cy="5311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23349">
              <a:off x="2546377" y="854"/>
              <a:ext cx="252278" cy="259193"/>
              <a:chOff x="0" y="0"/>
              <a:chExt cx="51700" cy="531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23349">
              <a:off x="1591815" y="854"/>
              <a:ext cx="252278" cy="259193"/>
              <a:chOff x="0" y="0"/>
              <a:chExt cx="51700" cy="5311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23349">
              <a:off x="877" y="854"/>
              <a:ext cx="252278" cy="259193"/>
              <a:chOff x="0" y="0"/>
              <a:chExt cx="51700" cy="5311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F318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23349">
              <a:off x="2864565" y="854"/>
              <a:ext cx="252278" cy="259193"/>
              <a:chOff x="0" y="0"/>
              <a:chExt cx="51700" cy="5311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23349">
              <a:off x="319065" y="854"/>
              <a:ext cx="252278" cy="259193"/>
              <a:chOff x="0" y="0"/>
              <a:chExt cx="51700" cy="5311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23349">
              <a:off x="3182752" y="854"/>
              <a:ext cx="252278" cy="259193"/>
              <a:chOff x="0" y="0"/>
              <a:chExt cx="51700" cy="5311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23349">
              <a:off x="637252" y="854"/>
              <a:ext cx="252278" cy="259193"/>
              <a:chOff x="0" y="0"/>
              <a:chExt cx="51700" cy="5311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>
            <a:off x="5835505" y="3939805"/>
            <a:ext cx="2313598" cy="2240908"/>
            <a:chOff x="0" y="-207"/>
            <a:chExt cx="632177" cy="61231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2177" cy="612108"/>
            </a:xfrm>
            <a:custGeom>
              <a:avLst/>
              <a:gdLst/>
              <a:ahLst/>
              <a:cxnLst/>
              <a:rect l="l" t="t" r="r" b="b"/>
              <a:pathLst>
                <a:path w="632177" h="612108">
                  <a:moveTo>
                    <a:pt x="170660" y="0"/>
                  </a:moveTo>
                  <a:lnTo>
                    <a:pt x="461517" y="0"/>
                  </a:lnTo>
                  <a:cubicBezTo>
                    <a:pt x="506779" y="0"/>
                    <a:pt x="550187" y="17980"/>
                    <a:pt x="582192" y="49985"/>
                  </a:cubicBezTo>
                  <a:cubicBezTo>
                    <a:pt x="614197" y="81990"/>
                    <a:pt x="632177" y="125398"/>
                    <a:pt x="632177" y="170660"/>
                  </a:cubicBezTo>
                  <a:lnTo>
                    <a:pt x="632177" y="441448"/>
                  </a:lnTo>
                  <a:cubicBezTo>
                    <a:pt x="632177" y="486710"/>
                    <a:pt x="614197" y="530118"/>
                    <a:pt x="582192" y="562123"/>
                  </a:cubicBezTo>
                  <a:cubicBezTo>
                    <a:pt x="550187" y="594128"/>
                    <a:pt x="506779" y="612108"/>
                    <a:pt x="461517" y="612108"/>
                  </a:cubicBezTo>
                  <a:lnTo>
                    <a:pt x="170660" y="612108"/>
                  </a:lnTo>
                  <a:cubicBezTo>
                    <a:pt x="125398" y="612108"/>
                    <a:pt x="81990" y="594128"/>
                    <a:pt x="49985" y="562123"/>
                  </a:cubicBezTo>
                  <a:cubicBezTo>
                    <a:pt x="17980" y="530118"/>
                    <a:pt x="0" y="486710"/>
                    <a:pt x="0" y="441448"/>
                  </a:cubicBezTo>
                  <a:lnTo>
                    <a:pt x="0" y="170660"/>
                  </a:lnTo>
                  <a:cubicBezTo>
                    <a:pt x="0" y="125398"/>
                    <a:pt x="17980" y="81990"/>
                    <a:pt x="49985" y="49985"/>
                  </a:cubicBezTo>
                  <a:cubicBezTo>
                    <a:pt x="81990" y="17980"/>
                    <a:pt x="125398" y="0"/>
                    <a:pt x="170660" y="0"/>
                  </a:cubicBez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07"/>
              <a:ext cx="628864" cy="60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Open Sans 1 Bold"/>
                </a:rPr>
                <a:t>PERGUNTAS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406489" y="7281883"/>
            <a:ext cx="3434319" cy="2049026"/>
            <a:chOff x="0" y="0"/>
            <a:chExt cx="2591794" cy="154634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591794" cy="1546348"/>
            </a:xfrm>
            <a:custGeom>
              <a:avLst/>
              <a:gdLst/>
              <a:ahLst/>
              <a:cxnLst/>
              <a:rect l="l" t="t" r="r" b="b"/>
              <a:pathLst>
                <a:path w="2591794" h="1546348">
                  <a:moveTo>
                    <a:pt x="114968" y="0"/>
                  </a:moveTo>
                  <a:lnTo>
                    <a:pt x="2476825" y="0"/>
                  </a:lnTo>
                  <a:cubicBezTo>
                    <a:pt x="2540321" y="0"/>
                    <a:pt x="2591794" y="51473"/>
                    <a:pt x="2591794" y="114968"/>
                  </a:cubicBezTo>
                  <a:lnTo>
                    <a:pt x="2591794" y="1431380"/>
                  </a:lnTo>
                  <a:cubicBezTo>
                    <a:pt x="2591794" y="1461871"/>
                    <a:pt x="2579681" y="1491114"/>
                    <a:pt x="2558120" y="1512675"/>
                  </a:cubicBezTo>
                  <a:cubicBezTo>
                    <a:pt x="2536559" y="1534236"/>
                    <a:pt x="2507317" y="1546348"/>
                    <a:pt x="2476825" y="1546348"/>
                  </a:cubicBezTo>
                  <a:lnTo>
                    <a:pt x="114968" y="1546348"/>
                  </a:lnTo>
                  <a:cubicBezTo>
                    <a:pt x="84477" y="1546348"/>
                    <a:pt x="55234" y="1534236"/>
                    <a:pt x="33673" y="1512675"/>
                  </a:cubicBezTo>
                  <a:cubicBezTo>
                    <a:pt x="12113" y="1491114"/>
                    <a:pt x="0" y="1461871"/>
                    <a:pt x="0" y="1431380"/>
                  </a:cubicBezTo>
                  <a:lnTo>
                    <a:pt x="0" y="114968"/>
                  </a:lnTo>
                  <a:cubicBezTo>
                    <a:pt x="0" y="84477"/>
                    <a:pt x="12113" y="55234"/>
                    <a:pt x="33673" y="33673"/>
                  </a:cubicBezTo>
                  <a:cubicBezTo>
                    <a:pt x="55234" y="12113"/>
                    <a:pt x="84477" y="0"/>
                    <a:pt x="114968" y="0"/>
                  </a:cubicBezTo>
                  <a:close/>
                </a:path>
              </a:pathLst>
            </a:custGeom>
            <a:solidFill>
              <a:srgbClr val="000E8B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 rot="-23349">
            <a:off x="6600759" y="8387149"/>
            <a:ext cx="189209" cy="194395"/>
            <a:chOff x="0" y="0"/>
            <a:chExt cx="51700" cy="53117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 rot="-23349">
            <a:off x="8748525" y="8387149"/>
            <a:ext cx="189209" cy="194395"/>
            <a:chOff x="0" y="0"/>
            <a:chExt cx="51700" cy="5311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8077759" y="1742225"/>
            <a:ext cx="189209" cy="194395"/>
            <a:chOff x="0" y="0"/>
            <a:chExt cx="51700" cy="53117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-23349">
            <a:off x="8032603" y="8387149"/>
            <a:ext cx="189209" cy="194395"/>
            <a:chOff x="0" y="0"/>
            <a:chExt cx="51700" cy="5311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 rot="-23349">
            <a:off x="10180369" y="8387149"/>
            <a:ext cx="189209" cy="194395"/>
            <a:chOff x="0" y="0"/>
            <a:chExt cx="51700" cy="53117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497594" y="1742225"/>
            <a:ext cx="189209" cy="194395"/>
            <a:chOff x="0" y="0"/>
            <a:chExt cx="51700" cy="53117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 rot="-5423578">
            <a:off x="12243748" y="4316632"/>
            <a:ext cx="189209" cy="194395"/>
            <a:chOff x="0" y="0"/>
            <a:chExt cx="51700" cy="53117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 rot="-23349">
            <a:off x="6839400" y="8387149"/>
            <a:ext cx="189209" cy="194395"/>
            <a:chOff x="0" y="0"/>
            <a:chExt cx="51700" cy="53117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 rot="-23349">
            <a:off x="8987166" y="8387149"/>
            <a:ext cx="189209" cy="194395"/>
            <a:chOff x="0" y="0"/>
            <a:chExt cx="51700" cy="53117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77" name="TextBox 7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314398" y="1742225"/>
            <a:ext cx="189209" cy="194395"/>
            <a:chOff x="0" y="0"/>
            <a:chExt cx="51700" cy="53117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 rot="-23349">
            <a:off x="8271244" y="8387149"/>
            <a:ext cx="189209" cy="194395"/>
            <a:chOff x="0" y="0"/>
            <a:chExt cx="51700" cy="53117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 rot="-23349">
            <a:off x="10419010" y="8387149"/>
            <a:ext cx="189209" cy="194395"/>
            <a:chOff x="0" y="0"/>
            <a:chExt cx="51700" cy="53117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9734234" y="1742225"/>
            <a:ext cx="189209" cy="194395"/>
            <a:chOff x="0" y="0"/>
            <a:chExt cx="51700" cy="53117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 rot="-5423578">
            <a:off x="12242125" y="4079999"/>
            <a:ext cx="189209" cy="194395"/>
            <a:chOff x="0" y="0"/>
            <a:chExt cx="51700" cy="53117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92" name="TextBox 9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0442626" y="1742225"/>
            <a:ext cx="189209" cy="194395"/>
            <a:chOff x="0" y="0"/>
            <a:chExt cx="51700" cy="53117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1B90A"/>
            </a:solidFill>
          </p:spPr>
        </p:sp>
        <p:sp>
          <p:nvSpPr>
            <p:cNvPr id="95" name="TextBox 9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 rot="-5423578">
            <a:off x="12237266" y="3371623"/>
            <a:ext cx="189209" cy="194395"/>
            <a:chOff x="0" y="0"/>
            <a:chExt cx="51700" cy="53117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98" name="TextBox 9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 rot="-23349">
            <a:off x="7078041" y="8387149"/>
            <a:ext cx="189209" cy="194395"/>
            <a:chOff x="0" y="0"/>
            <a:chExt cx="51700" cy="53117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101" name="TextBox 10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 rot="-23349">
            <a:off x="9225806" y="8387149"/>
            <a:ext cx="189209" cy="194395"/>
            <a:chOff x="0" y="0"/>
            <a:chExt cx="51700" cy="53117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104" name="TextBox 10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8551037" y="1742225"/>
            <a:ext cx="189209" cy="194395"/>
            <a:chOff x="0" y="0"/>
            <a:chExt cx="51700" cy="53117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07" name="TextBox 10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8" name="Group 108"/>
          <p:cNvGrpSpPr/>
          <p:nvPr/>
        </p:nvGrpSpPr>
        <p:grpSpPr>
          <a:xfrm rot="-23349">
            <a:off x="8509885" y="8387149"/>
            <a:ext cx="189209" cy="194395"/>
            <a:chOff x="0" y="0"/>
            <a:chExt cx="51700" cy="53117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10" name="TextBox 1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1" name="Group 111"/>
          <p:cNvGrpSpPr/>
          <p:nvPr/>
        </p:nvGrpSpPr>
        <p:grpSpPr>
          <a:xfrm rot="-23349">
            <a:off x="10657650" y="8387149"/>
            <a:ext cx="189209" cy="194395"/>
            <a:chOff x="0" y="0"/>
            <a:chExt cx="51700" cy="53117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113" name="TextBox 1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9970873" y="1742225"/>
            <a:ext cx="189209" cy="194395"/>
            <a:chOff x="0" y="0"/>
            <a:chExt cx="51700" cy="53117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116" name="TextBox 1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7" name="Group 117"/>
          <p:cNvGrpSpPr/>
          <p:nvPr/>
        </p:nvGrpSpPr>
        <p:grpSpPr>
          <a:xfrm rot="-5423578">
            <a:off x="12240502" y="3843365"/>
            <a:ext cx="189209" cy="194395"/>
            <a:chOff x="0" y="0"/>
            <a:chExt cx="51700" cy="53117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10679265" y="1742225"/>
            <a:ext cx="189209" cy="194395"/>
            <a:chOff x="0" y="0"/>
            <a:chExt cx="51700" cy="53117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1B90A"/>
            </a:solidFill>
          </p:spPr>
        </p:sp>
        <p:sp>
          <p:nvSpPr>
            <p:cNvPr id="122" name="TextBox 1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3" name="Group 123"/>
          <p:cNvGrpSpPr/>
          <p:nvPr/>
        </p:nvGrpSpPr>
        <p:grpSpPr>
          <a:xfrm rot="-5423578">
            <a:off x="12235643" y="3134990"/>
            <a:ext cx="189209" cy="194395"/>
            <a:chOff x="0" y="0"/>
            <a:chExt cx="51700" cy="53117"/>
          </a:xfrm>
        </p:grpSpPr>
        <p:sp>
          <p:nvSpPr>
            <p:cNvPr id="124" name="Freeform 124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125" name="TextBox 1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6" name="Group 126"/>
          <p:cNvGrpSpPr/>
          <p:nvPr/>
        </p:nvGrpSpPr>
        <p:grpSpPr>
          <a:xfrm rot="-23349">
            <a:off x="7316681" y="8387149"/>
            <a:ext cx="189209" cy="194395"/>
            <a:chOff x="0" y="0"/>
            <a:chExt cx="51700" cy="53117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128" name="TextBox 1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9" name="Group 129"/>
          <p:cNvGrpSpPr/>
          <p:nvPr/>
        </p:nvGrpSpPr>
        <p:grpSpPr>
          <a:xfrm rot="-23349">
            <a:off x="9464447" y="8387149"/>
            <a:ext cx="189209" cy="194395"/>
            <a:chOff x="0" y="0"/>
            <a:chExt cx="51700" cy="53117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8787677" y="1742225"/>
            <a:ext cx="189209" cy="194395"/>
            <a:chOff x="0" y="0"/>
            <a:chExt cx="51700" cy="53117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34" name="TextBox 1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10207512" y="1742225"/>
            <a:ext cx="189209" cy="194395"/>
            <a:chOff x="0" y="0"/>
            <a:chExt cx="51700" cy="53117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1B90A"/>
            </a:solidFill>
          </p:spPr>
        </p:sp>
        <p:sp>
          <p:nvSpPr>
            <p:cNvPr id="137" name="TextBox 1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8" name="Group 138"/>
          <p:cNvGrpSpPr/>
          <p:nvPr/>
        </p:nvGrpSpPr>
        <p:grpSpPr>
          <a:xfrm rot="-5423578">
            <a:off x="12238879" y="3606731"/>
            <a:ext cx="189209" cy="194395"/>
            <a:chOff x="0" y="0"/>
            <a:chExt cx="51700" cy="53117"/>
          </a:xfrm>
        </p:grpSpPr>
        <p:sp>
          <p:nvSpPr>
            <p:cNvPr id="139" name="Freeform 139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40" name="TextBox 1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1" name="Group 141"/>
          <p:cNvGrpSpPr/>
          <p:nvPr/>
        </p:nvGrpSpPr>
        <p:grpSpPr>
          <a:xfrm>
            <a:off x="10915904" y="1742225"/>
            <a:ext cx="189209" cy="194395"/>
            <a:chOff x="0" y="0"/>
            <a:chExt cx="51700" cy="53117"/>
          </a:xfrm>
        </p:grpSpPr>
        <p:sp>
          <p:nvSpPr>
            <p:cNvPr id="142" name="Freeform 142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1B90A"/>
            </a:solidFill>
          </p:spPr>
        </p:sp>
        <p:sp>
          <p:nvSpPr>
            <p:cNvPr id="143" name="TextBox 1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4" name="Group 144"/>
          <p:cNvGrpSpPr/>
          <p:nvPr/>
        </p:nvGrpSpPr>
        <p:grpSpPr>
          <a:xfrm rot="-5423578">
            <a:off x="12234020" y="2898356"/>
            <a:ext cx="189209" cy="194395"/>
            <a:chOff x="0" y="0"/>
            <a:chExt cx="51700" cy="53117"/>
          </a:xfrm>
        </p:grpSpPr>
        <p:sp>
          <p:nvSpPr>
            <p:cNvPr id="145" name="Freeform 145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146" name="TextBox 14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7" name="Group 147"/>
          <p:cNvGrpSpPr/>
          <p:nvPr/>
        </p:nvGrpSpPr>
        <p:grpSpPr>
          <a:xfrm rot="-23349">
            <a:off x="7555322" y="8387149"/>
            <a:ext cx="189209" cy="194395"/>
            <a:chOff x="0" y="0"/>
            <a:chExt cx="51700" cy="53117"/>
          </a:xfrm>
        </p:grpSpPr>
        <p:sp>
          <p:nvSpPr>
            <p:cNvPr id="148" name="Freeform 148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49" name="TextBox 14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0" name="Group 150"/>
          <p:cNvGrpSpPr/>
          <p:nvPr/>
        </p:nvGrpSpPr>
        <p:grpSpPr>
          <a:xfrm rot="-23349">
            <a:off x="9703088" y="8387149"/>
            <a:ext cx="189209" cy="194395"/>
            <a:chOff x="0" y="0"/>
            <a:chExt cx="51700" cy="53117"/>
          </a:xfrm>
        </p:grpSpPr>
        <p:sp>
          <p:nvSpPr>
            <p:cNvPr id="151" name="Freeform 151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152" name="TextBox 15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3" name="Group 153"/>
          <p:cNvGrpSpPr/>
          <p:nvPr/>
        </p:nvGrpSpPr>
        <p:grpSpPr>
          <a:xfrm>
            <a:off x="9024316" y="1742225"/>
            <a:ext cx="189209" cy="194395"/>
            <a:chOff x="0" y="0"/>
            <a:chExt cx="51700" cy="53117"/>
          </a:xfrm>
        </p:grpSpPr>
        <p:sp>
          <p:nvSpPr>
            <p:cNvPr id="154" name="Freeform 154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55" name="TextBox 15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6" name="Group 156"/>
          <p:cNvGrpSpPr/>
          <p:nvPr/>
        </p:nvGrpSpPr>
        <p:grpSpPr>
          <a:xfrm>
            <a:off x="7841119" y="1742225"/>
            <a:ext cx="189209" cy="194395"/>
            <a:chOff x="0" y="0"/>
            <a:chExt cx="51700" cy="53117"/>
          </a:xfrm>
        </p:grpSpPr>
        <p:sp>
          <p:nvSpPr>
            <p:cNvPr id="157" name="Freeform 157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F3184"/>
            </a:solidFill>
          </p:spPr>
        </p:sp>
        <p:sp>
          <p:nvSpPr>
            <p:cNvPr id="158" name="TextBox 15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9" name="Group 159"/>
          <p:cNvGrpSpPr/>
          <p:nvPr/>
        </p:nvGrpSpPr>
        <p:grpSpPr>
          <a:xfrm rot="-23349">
            <a:off x="7793963" y="8387149"/>
            <a:ext cx="189209" cy="194395"/>
            <a:chOff x="0" y="0"/>
            <a:chExt cx="51700" cy="53117"/>
          </a:xfrm>
        </p:grpSpPr>
        <p:sp>
          <p:nvSpPr>
            <p:cNvPr id="160" name="Freeform 160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46264"/>
            </a:solidFill>
          </p:spPr>
        </p:sp>
        <p:sp>
          <p:nvSpPr>
            <p:cNvPr id="161" name="TextBox 16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2" name="Group 162"/>
          <p:cNvGrpSpPr/>
          <p:nvPr/>
        </p:nvGrpSpPr>
        <p:grpSpPr>
          <a:xfrm rot="-23349">
            <a:off x="9941728" y="8387149"/>
            <a:ext cx="189209" cy="194395"/>
            <a:chOff x="0" y="0"/>
            <a:chExt cx="51700" cy="53117"/>
          </a:xfrm>
        </p:grpSpPr>
        <p:sp>
          <p:nvSpPr>
            <p:cNvPr id="163" name="Freeform 163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D7A301"/>
            </a:solidFill>
          </p:spPr>
        </p:sp>
        <p:sp>
          <p:nvSpPr>
            <p:cNvPr id="164" name="TextBox 16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5" name="Group 165"/>
          <p:cNvGrpSpPr/>
          <p:nvPr/>
        </p:nvGrpSpPr>
        <p:grpSpPr>
          <a:xfrm>
            <a:off x="9260955" y="1742225"/>
            <a:ext cx="189209" cy="194395"/>
            <a:chOff x="0" y="0"/>
            <a:chExt cx="51700" cy="53117"/>
          </a:xfrm>
        </p:grpSpPr>
        <p:sp>
          <p:nvSpPr>
            <p:cNvPr id="166" name="Freeform 166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EC9341"/>
            </a:solidFill>
          </p:spPr>
        </p:sp>
        <p:sp>
          <p:nvSpPr>
            <p:cNvPr id="167" name="TextBox 16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8" name="Group 168"/>
          <p:cNvGrpSpPr/>
          <p:nvPr/>
        </p:nvGrpSpPr>
        <p:grpSpPr>
          <a:xfrm rot="-5423578">
            <a:off x="12245371" y="4553266"/>
            <a:ext cx="189209" cy="194395"/>
            <a:chOff x="0" y="0"/>
            <a:chExt cx="51700" cy="53117"/>
          </a:xfrm>
        </p:grpSpPr>
        <p:sp>
          <p:nvSpPr>
            <p:cNvPr id="169" name="Freeform 169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1B90A"/>
            </a:solidFill>
          </p:spPr>
        </p:sp>
        <p:sp>
          <p:nvSpPr>
            <p:cNvPr id="170" name="TextBox 17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1" name="Group 171"/>
          <p:cNvGrpSpPr/>
          <p:nvPr/>
        </p:nvGrpSpPr>
        <p:grpSpPr>
          <a:xfrm rot="-5423578">
            <a:off x="12245371" y="4789708"/>
            <a:ext cx="189209" cy="194395"/>
            <a:chOff x="0" y="0"/>
            <a:chExt cx="51700" cy="53117"/>
          </a:xfrm>
        </p:grpSpPr>
        <p:sp>
          <p:nvSpPr>
            <p:cNvPr id="172" name="Freeform 172"/>
            <p:cNvSpPr/>
            <p:nvPr/>
          </p:nvSpPr>
          <p:spPr>
            <a:xfrm>
              <a:off x="0" y="0"/>
              <a:ext cx="51700" cy="53117"/>
            </a:xfrm>
            <a:custGeom>
              <a:avLst/>
              <a:gdLst/>
              <a:ahLst/>
              <a:cxnLst/>
              <a:rect l="l" t="t" r="r" b="b"/>
              <a:pathLst>
                <a:path w="51700" h="53117">
                  <a:moveTo>
                    <a:pt x="0" y="0"/>
                  </a:moveTo>
                  <a:lnTo>
                    <a:pt x="51700" y="0"/>
                  </a:lnTo>
                  <a:lnTo>
                    <a:pt x="51700" y="53117"/>
                  </a:lnTo>
                  <a:lnTo>
                    <a:pt x="0" y="53117"/>
                  </a:lnTo>
                  <a:close/>
                </a:path>
              </a:pathLst>
            </a:custGeom>
            <a:solidFill>
              <a:srgbClr val="F1B90A"/>
            </a:solidFill>
          </p:spPr>
        </p:sp>
        <p:sp>
          <p:nvSpPr>
            <p:cNvPr id="173" name="TextBox 17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4" name="Freeform 174"/>
          <p:cNvSpPr/>
          <p:nvPr/>
        </p:nvSpPr>
        <p:spPr>
          <a:xfrm>
            <a:off x="4756708" y="1114425"/>
            <a:ext cx="3857965" cy="1204853"/>
          </a:xfrm>
          <a:custGeom>
            <a:avLst/>
            <a:gdLst/>
            <a:ahLst/>
            <a:cxnLst/>
            <a:rect l="l" t="t" r="r" b="b"/>
            <a:pathLst>
              <a:path w="3857965" h="1204853">
                <a:moveTo>
                  <a:pt x="0" y="0"/>
                </a:moveTo>
                <a:lnTo>
                  <a:pt x="3857965" y="0"/>
                </a:lnTo>
                <a:lnTo>
                  <a:pt x="3857965" y="1204853"/>
                </a:lnTo>
                <a:lnTo>
                  <a:pt x="0" y="1204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5" name="Freeform 175"/>
          <p:cNvSpPr/>
          <p:nvPr/>
        </p:nvSpPr>
        <p:spPr>
          <a:xfrm>
            <a:off x="10512075" y="7221244"/>
            <a:ext cx="2190216" cy="2170305"/>
          </a:xfrm>
          <a:custGeom>
            <a:avLst/>
            <a:gdLst/>
            <a:ahLst/>
            <a:cxnLst/>
            <a:rect l="l" t="t" r="r" b="b"/>
            <a:pathLst>
              <a:path w="2190216" h="2170305">
                <a:moveTo>
                  <a:pt x="0" y="0"/>
                </a:moveTo>
                <a:lnTo>
                  <a:pt x="2190215" y="0"/>
                </a:lnTo>
                <a:lnTo>
                  <a:pt x="2190215" y="2170304"/>
                </a:lnTo>
                <a:lnTo>
                  <a:pt x="0" y="217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6" name="Freeform 176"/>
          <p:cNvSpPr/>
          <p:nvPr/>
        </p:nvSpPr>
        <p:spPr>
          <a:xfrm>
            <a:off x="15881232" y="7037327"/>
            <a:ext cx="2037425" cy="2371289"/>
          </a:xfrm>
          <a:custGeom>
            <a:avLst/>
            <a:gdLst/>
            <a:ahLst/>
            <a:cxnLst/>
            <a:rect l="l" t="t" r="r" b="b"/>
            <a:pathLst>
              <a:path w="2037425" h="2371289">
                <a:moveTo>
                  <a:pt x="0" y="0"/>
                </a:moveTo>
                <a:lnTo>
                  <a:pt x="2037425" y="0"/>
                </a:lnTo>
                <a:lnTo>
                  <a:pt x="2037425" y="2371289"/>
                </a:lnTo>
                <a:lnTo>
                  <a:pt x="0" y="2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7" name="TextBox 177"/>
          <p:cNvSpPr txBox="1"/>
          <p:nvPr/>
        </p:nvSpPr>
        <p:spPr>
          <a:xfrm>
            <a:off x="895601" y="955349"/>
            <a:ext cx="4334684" cy="16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5"/>
              </a:lnSpc>
            </a:pPr>
            <a:r>
              <a:rPr lang="en-US" sz="4608" dirty="0">
                <a:solidFill>
                  <a:srgbClr val="FFFFFF"/>
                </a:solidFill>
                <a:latin typeface="Open Sans Light Bold"/>
              </a:rPr>
              <a:t>Como </a:t>
            </a:r>
            <a:r>
              <a:rPr lang="en-US" sz="4608" dirty="0" err="1">
                <a:solidFill>
                  <a:srgbClr val="FFFFFF"/>
                </a:solidFill>
                <a:latin typeface="Open Sans Light Bold"/>
              </a:rPr>
              <a:t>preencher</a:t>
            </a:r>
            <a:r>
              <a:rPr lang="en-US" sz="4608" dirty="0">
                <a:solidFill>
                  <a:srgbClr val="FFFFFF"/>
                </a:solidFill>
                <a:latin typeface="Open Sans Light Bold"/>
              </a:rPr>
              <a:t> </a:t>
            </a:r>
          </a:p>
          <a:p>
            <a:pPr>
              <a:lnSpc>
                <a:spcPts val="4285"/>
              </a:lnSpc>
            </a:pPr>
            <a:r>
              <a:rPr lang="en-US" sz="4608" dirty="0">
                <a:solidFill>
                  <a:srgbClr val="FFFFFF"/>
                </a:solidFill>
                <a:latin typeface="Open Sans Light Bold"/>
              </a:rPr>
              <a:t>o Template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13738501" y="1130685"/>
            <a:ext cx="3833068" cy="420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6"/>
              </a:lnSpc>
            </a:pPr>
            <a:r>
              <a:rPr lang="en-US" sz="2120">
                <a:solidFill>
                  <a:srgbClr val="FFFFFF"/>
                </a:solidFill>
                <a:latin typeface="Open Sans Light"/>
              </a:rPr>
              <a:t>Preencher o cadastro do projeto com os dados da equipe. Não esqueça de identificar o líder da equipe e se a ideia tem aderências ao Prêmio Destaque "Soluções inovadoras na Educação".</a:t>
            </a:r>
          </a:p>
          <a:p>
            <a:pPr algn="ctr">
              <a:lnSpc>
                <a:spcPts val="2586"/>
              </a:lnSpc>
            </a:pPr>
            <a:endParaRPr lang="en-US" sz="212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2586"/>
              </a:lnSpc>
            </a:pPr>
            <a:r>
              <a:rPr lang="en-US" sz="2120">
                <a:solidFill>
                  <a:srgbClr val="FFFFFF"/>
                </a:solidFill>
                <a:latin typeface="Open Sans Light"/>
              </a:rPr>
              <a:t>Caso haja um(a) mentor(a), é necessário informar os dados dele(a) no cadastro, lembrando que o(a) mentor(a) precisa ser docente da UNIVALI.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1266151" y="4621870"/>
            <a:ext cx="4158480" cy="240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15">
                <a:solidFill>
                  <a:srgbClr val="FFFFFF"/>
                </a:solidFill>
                <a:latin typeface="Open Sans Light"/>
              </a:rPr>
              <a:t>É necessário responder as 6 questões referente a sua Ideia de Negócio Inovadora. Use sua criatividade para responder as questões, essa etapa é classificatória para seguir no Prêmio.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13994470" y="7679094"/>
            <a:ext cx="2143456" cy="11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6"/>
              </a:lnSpc>
            </a:pPr>
            <a:r>
              <a:rPr lang="en-US" sz="1915">
                <a:solidFill>
                  <a:srgbClr val="FFFFFF"/>
                </a:solidFill>
                <a:latin typeface="Open Sans Light"/>
              </a:rPr>
              <a:t>Em caso de dúvidas, entre em contato conosco!</a:t>
            </a:r>
          </a:p>
          <a:p>
            <a:pPr algn="ctr">
              <a:lnSpc>
                <a:spcPts val="2336"/>
              </a:lnSpc>
            </a:pPr>
            <a:r>
              <a:rPr lang="en-US" sz="1915">
                <a:solidFill>
                  <a:srgbClr val="FFFFFF"/>
                </a:solidFill>
                <a:latin typeface="Open Sans Light"/>
              </a:rPr>
              <a:t>uniinova@univali.br</a:t>
            </a:r>
          </a:p>
        </p:txBody>
      </p:sp>
      <p:grpSp>
        <p:nvGrpSpPr>
          <p:cNvPr id="181" name="Group 181"/>
          <p:cNvGrpSpPr/>
          <p:nvPr/>
        </p:nvGrpSpPr>
        <p:grpSpPr>
          <a:xfrm rot="-10800000">
            <a:off x="9138474" y="5035627"/>
            <a:ext cx="3292853" cy="195676"/>
            <a:chOff x="0" y="0"/>
            <a:chExt cx="4390471" cy="260901"/>
          </a:xfrm>
        </p:grpSpPr>
        <p:grpSp>
          <p:nvGrpSpPr>
            <p:cNvPr id="182" name="Group 182"/>
            <p:cNvGrpSpPr/>
            <p:nvPr/>
          </p:nvGrpSpPr>
          <p:grpSpPr>
            <a:xfrm rot="-23349">
              <a:off x="877" y="854"/>
              <a:ext cx="252278" cy="259193"/>
              <a:chOff x="0" y="0"/>
              <a:chExt cx="51700" cy="53117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F3184"/>
              </a:solidFill>
            </p:spPr>
          </p:sp>
          <p:sp>
            <p:nvSpPr>
              <p:cNvPr id="184" name="TextBox 18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 rot="-23349">
              <a:off x="2864565" y="854"/>
              <a:ext cx="252278" cy="259193"/>
              <a:chOff x="0" y="0"/>
              <a:chExt cx="51700" cy="53117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187" name="TextBox 18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 rot="-23349">
              <a:off x="1910002" y="854"/>
              <a:ext cx="252278" cy="259193"/>
              <a:chOff x="0" y="0"/>
              <a:chExt cx="51700" cy="53117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190" name="TextBox 19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91" name="Group 191"/>
            <p:cNvGrpSpPr/>
            <p:nvPr/>
          </p:nvGrpSpPr>
          <p:grpSpPr>
            <a:xfrm rot="-23349">
              <a:off x="319065" y="854"/>
              <a:ext cx="252278" cy="259193"/>
              <a:chOff x="0" y="0"/>
              <a:chExt cx="51700" cy="53117"/>
            </a:xfrm>
          </p:grpSpPr>
          <p:sp>
            <p:nvSpPr>
              <p:cNvPr id="192" name="Freeform 192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F3184"/>
              </a:solidFill>
            </p:spPr>
          </p:sp>
          <p:sp>
            <p:nvSpPr>
              <p:cNvPr id="193" name="TextBox 19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94" name="Group 194"/>
            <p:cNvGrpSpPr/>
            <p:nvPr/>
          </p:nvGrpSpPr>
          <p:grpSpPr>
            <a:xfrm rot="-23349">
              <a:off x="3182752" y="854"/>
              <a:ext cx="252278" cy="259193"/>
              <a:chOff x="0" y="0"/>
              <a:chExt cx="51700" cy="53117"/>
            </a:xfrm>
          </p:grpSpPr>
          <p:sp>
            <p:nvSpPr>
              <p:cNvPr id="195" name="Freeform 195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196" name="TextBox 19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97" name="Group 197"/>
            <p:cNvGrpSpPr/>
            <p:nvPr/>
          </p:nvGrpSpPr>
          <p:grpSpPr>
            <a:xfrm rot="-23349">
              <a:off x="2228190" y="854"/>
              <a:ext cx="252278" cy="259193"/>
              <a:chOff x="0" y="0"/>
              <a:chExt cx="51700" cy="53117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199" name="TextBox 19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00" name="Group 200"/>
            <p:cNvGrpSpPr/>
            <p:nvPr/>
          </p:nvGrpSpPr>
          <p:grpSpPr>
            <a:xfrm rot="-23349">
              <a:off x="637252" y="854"/>
              <a:ext cx="252278" cy="259193"/>
              <a:chOff x="0" y="0"/>
              <a:chExt cx="51700" cy="53117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F3184"/>
              </a:solidFill>
            </p:spPr>
          </p:sp>
          <p:sp>
            <p:nvSpPr>
              <p:cNvPr id="202" name="TextBox 20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03" name="Group 203"/>
            <p:cNvGrpSpPr/>
            <p:nvPr/>
          </p:nvGrpSpPr>
          <p:grpSpPr>
            <a:xfrm rot="-23349">
              <a:off x="3500940" y="854"/>
              <a:ext cx="252278" cy="259193"/>
              <a:chOff x="0" y="0"/>
              <a:chExt cx="51700" cy="53117"/>
            </a:xfrm>
          </p:grpSpPr>
          <p:sp>
            <p:nvSpPr>
              <p:cNvPr id="204" name="Freeform 204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05" name="TextBox 20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06" name="Group 206"/>
            <p:cNvGrpSpPr/>
            <p:nvPr/>
          </p:nvGrpSpPr>
          <p:grpSpPr>
            <a:xfrm rot="-23349">
              <a:off x="2546377" y="854"/>
              <a:ext cx="252278" cy="259193"/>
              <a:chOff x="0" y="0"/>
              <a:chExt cx="51700" cy="53117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208" name="TextBox 20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09" name="Group 209"/>
            <p:cNvGrpSpPr/>
            <p:nvPr/>
          </p:nvGrpSpPr>
          <p:grpSpPr>
            <a:xfrm rot="-23349">
              <a:off x="955440" y="854"/>
              <a:ext cx="252278" cy="259193"/>
              <a:chOff x="0" y="0"/>
              <a:chExt cx="51700" cy="53117"/>
            </a:xfrm>
          </p:grpSpPr>
          <p:sp>
            <p:nvSpPr>
              <p:cNvPr id="210" name="Freeform 210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F3184"/>
              </a:solidFill>
            </p:spPr>
          </p:sp>
          <p:sp>
            <p:nvSpPr>
              <p:cNvPr id="211" name="TextBox 21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12" name="Group 212"/>
            <p:cNvGrpSpPr/>
            <p:nvPr/>
          </p:nvGrpSpPr>
          <p:grpSpPr>
            <a:xfrm rot="-23349">
              <a:off x="3819128" y="854"/>
              <a:ext cx="252278" cy="259193"/>
              <a:chOff x="0" y="0"/>
              <a:chExt cx="51700" cy="53117"/>
            </a:xfrm>
          </p:grpSpPr>
          <p:sp>
            <p:nvSpPr>
              <p:cNvPr id="213" name="Freeform 213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14" name="TextBox 2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15" name="Group 215"/>
            <p:cNvGrpSpPr/>
            <p:nvPr/>
          </p:nvGrpSpPr>
          <p:grpSpPr>
            <a:xfrm rot="-23349">
              <a:off x="1273627" y="854"/>
              <a:ext cx="252278" cy="259193"/>
              <a:chOff x="0" y="0"/>
              <a:chExt cx="51700" cy="53117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217" name="TextBox 2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18" name="Group 218"/>
            <p:cNvGrpSpPr/>
            <p:nvPr/>
          </p:nvGrpSpPr>
          <p:grpSpPr>
            <a:xfrm rot="-23349">
              <a:off x="4137315" y="854"/>
              <a:ext cx="252278" cy="259193"/>
              <a:chOff x="0" y="0"/>
              <a:chExt cx="51700" cy="53117"/>
            </a:xfrm>
          </p:grpSpPr>
          <p:sp>
            <p:nvSpPr>
              <p:cNvPr id="219" name="Freeform 219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20" name="TextBox 2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 rot="-23349">
              <a:off x="1591815" y="854"/>
              <a:ext cx="252278" cy="259193"/>
              <a:chOff x="0" y="0"/>
              <a:chExt cx="51700" cy="53117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F46264"/>
              </a:solidFill>
            </p:spPr>
          </p:sp>
          <p:sp>
            <p:nvSpPr>
              <p:cNvPr id="223" name="TextBox 22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224" name="Group 224"/>
          <p:cNvGrpSpPr/>
          <p:nvPr/>
        </p:nvGrpSpPr>
        <p:grpSpPr>
          <a:xfrm rot="-10800000">
            <a:off x="8192418" y="5036025"/>
            <a:ext cx="906447" cy="195676"/>
            <a:chOff x="0" y="0"/>
            <a:chExt cx="1208595" cy="260901"/>
          </a:xfrm>
        </p:grpSpPr>
        <p:grpSp>
          <p:nvGrpSpPr>
            <p:cNvPr id="225" name="Group 225"/>
            <p:cNvGrpSpPr/>
            <p:nvPr/>
          </p:nvGrpSpPr>
          <p:grpSpPr>
            <a:xfrm rot="-23349">
              <a:off x="955440" y="854"/>
              <a:ext cx="252278" cy="259193"/>
              <a:chOff x="0" y="0"/>
              <a:chExt cx="51700" cy="53117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D7A301"/>
              </a:solidFill>
            </p:spPr>
          </p:sp>
          <p:sp>
            <p:nvSpPr>
              <p:cNvPr id="227" name="TextBox 2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28" name="Group 228"/>
            <p:cNvGrpSpPr/>
            <p:nvPr/>
          </p:nvGrpSpPr>
          <p:grpSpPr>
            <a:xfrm rot="-23349">
              <a:off x="877" y="854"/>
              <a:ext cx="252278" cy="259193"/>
              <a:chOff x="0" y="0"/>
              <a:chExt cx="51700" cy="53117"/>
            </a:xfrm>
          </p:grpSpPr>
          <p:sp>
            <p:nvSpPr>
              <p:cNvPr id="229" name="Freeform 229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30" name="TextBox 2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 rot="-23349">
              <a:off x="319065" y="854"/>
              <a:ext cx="252278" cy="259193"/>
              <a:chOff x="0" y="0"/>
              <a:chExt cx="51700" cy="53117"/>
            </a:xfrm>
          </p:grpSpPr>
          <p:sp>
            <p:nvSpPr>
              <p:cNvPr id="232" name="Freeform 232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EC9341"/>
              </a:solidFill>
            </p:spPr>
          </p:sp>
          <p:sp>
            <p:nvSpPr>
              <p:cNvPr id="233" name="TextBox 2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34" name="Group 234"/>
            <p:cNvGrpSpPr/>
            <p:nvPr/>
          </p:nvGrpSpPr>
          <p:grpSpPr>
            <a:xfrm rot="-23349">
              <a:off x="637252" y="854"/>
              <a:ext cx="252278" cy="259193"/>
              <a:chOff x="0" y="0"/>
              <a:chExt cx="51700" cy="53117"/>
            </a:xfrm>
          </p:grpSpPr>
          <p:sp>
            <p:nvSpPr>
              <p:cNvPr id="235" name="Freeform 235"/>
              <p:cNvSpPr/>
              <p:nvPr/>
            </p:nvSpPr>
            <p:spPr>
              <a:xfrm>
                <a:off x="0" y="0"/>
                <a:ext cx="51700" cy="53117"/>
              </a:xfrm>
              <a:custGeom>
                <a:avLst/>
                <a:gdLst/>
                <a:ahLst/>
                <a:cxnLst/>
                <a:rect l="l" t="t" r="r" b="b"/>
                <a:pathLst>
                  <a:path w="51700" h="53117">
                    <a:moveTo>
                      <a:pt x="0" y="0"/>
                    </a:moveTo>
                    <a:lnTo>
                      <a:pt x="51700" y="0"/>
                    </a:lnTo>
                    <a:lnTo>
                      <a:pt x="51700" y="53117"/>
                    </a:lnTo>
                    <a:lnTo>
                      <a:pt x="0" y="53117"/>
                    </a:lnTo>
                    <a:close/>
                  </a:path>
                </a:pathLst>
              </a:custGeom>
              <a:solidFill>
                <a:srgbClr val="D7A301"/>
              </a:solidFill>
            </p:spPr>
          </p:sp>
          <p:sp>
            <p:nvSpPr>
              <p:cNvPr id="236" name="TextBox 23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6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82361" y="2414263"/>
          <a:ext cx="17526000" cy="4546599"/>
        </p:xfrm>
        <a:graphic>
          <a:graphicData uri="http://schemas.openxmlformats.org/drawingml/2006/table">
            <a:tbl>
              <a:tblPr/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3452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NOME DO ALUNO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E-MAIL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CURSO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CELULAR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CATEGORIA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ADERÊNCIA AO PRÊMIO DESTAQUE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127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Líder Fulano de Tal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fulano@univali.br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XXXXXXXXX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47 999999999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Aluno / Egresso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Sim / Não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127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 de tal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fulano@univali.br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XXXXXXXXX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47 999999999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Aluno / Egresso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1D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228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 de tal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fulano@univali.br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XXXXXXXXX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47 999999999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Aluno / Egresso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1D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665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 de tal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fulano@univali.br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XXXXXXXXX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47 999999999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DFC"/>
                          </a:solidFill>
                          <a:latin typeface="Arial Bold"/>
                        </a:rPr>
                        <a:t>Aluno / Egresso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4C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A0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1D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317749" y="7813452"/>
          <a:ext cx="17576800" cy="1778000"/>
        </p:xfrm>
        <a:graphic>
          <a:graphicData uri="http://schemas.openxmlformats.org/drawingml/2006/table">
            <a:tbl>
              <a:tblPr/>
              <a:tblGrid>
                <a:gridCol w="439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9000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NOME DO MENTOR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E-MAIL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CURSO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CELULAR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9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Fulano de tal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fulano@univali.br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Inovação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8"/>
                        </a:lnSpc>
                        <a:defRPr/>
                      </a:pPr>
                      <a:r>
                        <a:rPr lang="en-US" sz="1649">
                          <a:solidFill>
                            <a:srgbClr val="FFFFFF"/>
                          </a:solidFill>
                          <a:latin typeface="Arial Bold"/>
                        </a:rPr>
                        <a:t>47 999999999</a:t>
                      </a:r>
                      <a:endParaRPr lang="en-US" sz="1100"/>
                    </a:p>
                  </a:txBody>
                  <a:tcPr marT="91440" marB="91440" anchor="ctr">
                    <a:lnL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504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A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324783" y="1518823"/>
            <a:ext cx="4342039" cy="7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>
                <a:solidFill>
                  <a:srgbClr val="000E8B"/>
                </a:solidFill>
                <a:latin typeface="Arial Bold"/>
              </a:rPr>
              <a:t>Aluno / Equipe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8668" y="7134002"/>
            <a:ext cx="1748879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>
                <a:solidFill>
                  <a:srgbClr val="000E8B"/>
                </a:solidFill>
                <a:latin typeface="Arial Bold"/>
              </a:rPr>
              <a:t>Mentor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63414" y="498475"/>
            <a:ext cx="5031135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9">
                <a:solidFill>
                  <a:srgbClr val="000E8B"/>
                </a:solidFill>
                <a:latin typeface="Arial Bold"/>
              </a:rPr>
              <a:t>Cadastro do Projeto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04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871120" y="774405"/>
            <a:ext cx="6416879" cy="9512595"/>
          </a:xfrm>
          <a:custGeom>
            <a:avLst/>
            <a:gdLst/>
            <a:ahLst/>
            <a:cxnLst/>
            <a:rect l="l" t="t" r="r" b="b"/>
            <a:pathLst>
              <a:path w="6416879" h="10479739">
                <a:moveTo>
                  <a:pt x="6416879" y="0"/>
                </a:moveTo>
                <a:lnTo>
                  <a:pt x="0" y="0"/>
                </a:lnTo>
                <a:lnTo>
                  <a:pt x="0" y="10479740"/>
                </a:lnTo>
                <a:lnTo>
                  <a:pt x="6416879" y="10479740"/>
                </a:lnTo>
                <a:lnTo>
                  <a:pt x="6416879" y="0"/>
                </a:lnTo>
                <a:close/>
              </a:path>
            </a:pathLst>
          </a:custGeom>
          <a:blipFill>
            <a:blip r:embed="rId4"/>
            <a:stretch>
              <a:fillRect l="-1629" t="-1" r="1629" b="-101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29361"/>
            <a:ext cx="8042628" cy="1797340"/>
          </a:xfrm>
          <a:custGeom>
            <a:avLst/>
            <a:gdLst/>
            <a:ahLst/>
            <a:cxnLst/>
            <a:rect l="l" t="t" r="r" b="b"/>
            <a:pathLst>
              <a:path w="10983743" h="1797340">
                <a:moveTo>
                  <a:pt x="0" y="0"/>
                </a:moveTo>
                <a:lnTo>
                  <a:pt x="10983743" y="0"/>
                </a:lnTo>
                <a:lnTo>
                  <a:pt x="10983743" y="1797340"/>
                </a:lnTo>
                <a:lnTo>
                  <a:pt x="0" y="17973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6570" r="1"/>
            </a:stretch>
          </a:blipFill>
        </p:spPr>
      </p:sp>
      <p:sp>
        <p:nvSpPr>
          <p:cNvPr id="5" name="Freeform 5"/>
          <p:cNvSpPr/>
          <p:nvPr/>
        </p:nvSpPr>
        <p:spPr>
          <a:xfrm rot="81135">
            <a:off x="7129140" y="793400"/>
            <a:ext cx="1632381" cy="1914306"/>
          </a:xfrm>
          <a:custGeom>
            <a:avLst/>
            <a:gdLst/>
            <a:ahLst/>
            <a:cxnLst/>
            <a:rect l="l" t="t" r="r" b="b"/>
            <a:pathLst>
              <a:path w="1632381" h="1914306">
                <a:moveTo>
                  <a:pt x="0" y="0"/>
                </a:moveTo>
                <a:lnTo>
                  <a:pt x="1632382" y="0"/>
                </a:lnTo>
                <a:lnTo>
                  <a:pt x="1632382" y="1914306"/>
                </a:lnTo>
                <a:lnTo>
                  <a:pt x="0" y="1914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367682" y="1432932"/>
            <a:ext cx="3126563" cy="232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1"/>
              </a:lnSpc>
            </a:pPr>
            <a:r>
              <a:rPr lang="en-US" sz="3231" spc="32">
                <a:solidFill>
                  <a:srgbClr val="810EAF"/>
                </a:solidFill>
                <a:latin typeface="Arcade Gamer"/>
              </a:rPr>
              <a:t>A IDEIA DO PROJETO EM POUCAS PALAVRAS!</a:t>
            </a:r>
          </a:p>
          <a:p>
            <a:pPr algn="l">
              <a:lnSpc>
                <a:spcPts val="3651"/>
              </a:lnSpc>
            </a:pPr>
            <a:endParaRPr lang="en-US" sz="3231" spc="32">
              <a:solidFill>
                <a:srgbClr val="810EAF"/>
              </a:solidFill>
              <a:latin typeface="Arcade Gam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81914" y="1311154"/>
            <a:ext cx="5724865" cy="9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Extra Bold"/>
              </a:rPr>
              <a:t>1 - QUAL O NOME DA IDEIA DE NEGÓCIO INOVADORA?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7300" y="4453146"/>
            <a:ext cx="10638363" cy="267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rial"/>
              </a:rPr>
              <a:t>Para começar, você precisa descrever de forma breve, neste slide, qual é o nome da sua Ideia de Negócio Inovadora.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4200"/>
              </a:lnSpc>
            </a:pPr>
            <a:r>
              <a:rPr lang="en-US" sz="2999">
                <a:solidFill>
                  <a:srgbClr val="FFFFFF"/>
                </a:solidFill>
                <a:latin typeface="Arial"/>
              </a:rPr>
              <a:t>Seja objetivo e use a sua criatividade para apresentar um nome bem atrativo que chame a atenção dos avaliadores ;)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D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039951" y="1410493"/>
            <a:ext cx="8421560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endParaRPr lang="en-US" sz="2799" dirty="0">
              <a:solidFill>
                <a:srgbClr val="FFFDFC"/>
              </a:solidFill>
              <a:latin typeface="Open Sans Extra Bold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97912FC-F9C0-4CF2-A0DE-1F04105E3FAB}"/>
              </a:ext>
            </a:extLst>
          </p:cNvPr>
          <p:cNvSpPr/>
          <p:nvPr/>
        </p:nvSpPr>
        <p:spPr>
          <a:xfrm>
            <a:off x="6604267" y="1028700"/>
            <a:ext cx="10983743" cy="1797340"/>
          </a:xfrm>
          <a:custGeom>
            <a:avLst/>
            <a:gdLst/>
            <a:ahLst/>
            <a:cxnLst/>
            <a:rect l="l" t="t" r="r" b="b"/>
            <a:pathLst>
              <a:path w="10983743" h="1797340">
                <a:moveTo>
                  <a:pt x="0" y="0"/>
                </a:moveTo>
                <a:lnTo>
                  <a:pt x="10983743" y="0"/>
                </a:lnTo>
                <a:lnTo>
                  <a:pt x="10983743" y="1797340"/>
                </a:lnTo>
                <a:lnTo>
                  <a:pt x="0" y="179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45292586-5FE1-4645-851F-338FDD71A877}"/>
              </a:ext>
            </a:extLst>
          </p:cNvPr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26CC12B-2D2B-4213-B9A2-2AD3F6D0B991}"/>
              </a:ext>
            </a:extLst>
          </p:cNvPr>
          <p:cNvSpPr/>
          <p:nvPr/>
        </p:nvSpPr>
        <p:spPr>
          <a:xfrm>
            <a:off x="0" y="1863101"/>
            <a:ext cx="5933688" cy="7395199"/>
          </a:xfrm>
          <a:custGeom>
            <a:avLst/>
            <a:gdLst/>
            <a:ahLst/>
            <a:cxnLst/>
            <a:rect l="l" t="t" r="r" b="b"/>
            <a:pathLst>
              <a:path w="7395199" h="7395199">
                <a:moveTo>
                  <a:pt x="0" y="0"/>
                </a:moveTo>
                <a:lnTo>
                  <a:pt x="7395200" y="0"/>
                </a:lnTo>
                <a:lnTo>
                  <a:pt x="7395200" y="7395199"/>
                </a:lnTo>
                <a:lnTo>
                  <a:pt x="0" y="7395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31"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18DE634-5B46-4FF3-B7A9-4957033928D8}"/>
              </a:ext>
            </a:extLst>
          </p:cNvPr>
          <p:cNvSpPr/>
          <p:nvPr/>
        </p:nvSpPr>
        <p:spPr>
          <a:xfrm>
            <a:off x="2870066" y="8380148"/>
            <a:ext cx="3177524" cy="878152"/>
          </a:xfrm>
          <a:custGeom>
            <a:avLst/>
            <a:gdLst/>
            <a:ahLst/>
            <a:cxnLst/>
            <a:rect l="l" t="t" r="r" b="b"/>
            <a:pathLst>
              <a:path w="3177524" h="878152">
                <a:moveTo>
                  <a:pt x="0" y="0"/>
                </a:moveTo>
                <a:lnTo>
                  <a:pt x="3177525" y="0"/>
                </a:lnTo>
                <a:lnTo>
                  <a:pt x="3177525" y="878152"/>
                </a:lnTo>
                <a:lnTo>
                  <a:pt x="0" y="878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72ED164-5BBC-4B42-AC14-26ACE888E67B}"/>
              </a:ext>
            </a:extLst>
          </p:cNvPr>
          <p:cNvSpPr txBox="1"/>
          <p:nvPr/>
        </p:nvSpPr>
        <p:spPr>
          <a:xfrm>
            <a:off x="7039951" y="1410493"/>
            <a:ext cx="8421560" cy="9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DFC"/>
                </a:solidFill>
                <a:latin typeface="Open Sans Extra Bold"/>
              </a:rPr>
              <a:t>2. QUAL O PROBLEMA QUE SE QUER RESOLVER E A SOLUÇÃO ALCANÇADA?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D5B27ED-089C-4FBC-8B7B-95028EBAA72A}"/>
              </a:ext>
            </a:extLst>
          </p:cNvPr>
          <p:cNvSpPr txBox="1"/>
          <p:nvPr/>
        </p:nvSpPr>
        <p:spPr>
          <a:xfrm>
            <a:off x="6776958" y="3687095"/>
            <a:ext cx="10638363" cy="477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rial"/>
              </a:rPr>
              <a:t>Agora, é hora de descrever qual é o problema que você quer resolver com sua Ideia Inovadora e qual é a solução que o seu projeto vai trazer na prática para resolver esse problema.</a:t>
            </a:r>
          </a:p>
          <a:p>
            <a:pPr algn="r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al"/>
            </a:endParaRPr>
          </a:p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rial"/>
              </a:rPr>
              <a:t>Você terá este slide e até 500 caracteres para responder a este questionamento.</a:t>
            </a:r>
          </a:p>
          <a:p>
            <a:pPr algn="r">
              <a:lnSpc>
                <a:spcPts val="4199"/>
              </a:lnSpc>
            </a:pPr>
            <a:endParaRPr lang="en-US" sz="2999">
              <a:solidFill>
                <a:srgbClr val="FFFFFF"/>
              </a:solidFill>
              <a:latin typeface="Arial"/>
            </a:endParaRPr>
          </a:p>
          <a:p>
            <a:pPr algn="r">
              <a:lnSpc>
                <a:spcPts val="4200"/>
              </a:lnSpc>
            </a:pPr>
            <a:r>
              <a:rPr lang="en-US" sz="2999">
                <a:solidFill>
                  <a:srgbClr val="FFFFFF"/>
                </a:solidFill>
                <a:latin typeface="Arial"/>
              </a:rPr>
              <a:t> Seja bem focado na resposta, afinal tem poucas palavras para convencer os avaliadores.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66509"/>
            <a:ext cx="8883035" cy="1797340"/>
          </a:xfrm>
          <a:custGeom>
            <a:avLst/>
            <a:gdLst/>
            <a:ahLst/>
            <a:cxnLst/>
            <a:rect l="l" t="t" r="r" b="b"/>
            <a:pathLst>
              <a:path w="10983743" h="1797340">
                <a:moveTo>
                  <a:pt x="0" y="0"/>
                </a:moveTo>
                <a:lnTo>
                  <a:pt x="10983743" y="0"/>
                </a:lnTo>
                <a:lnTo>
                  <a:pt x="10983743" y="1797340"/>
                </a:lnTo>
                <a:lnTo>
                  <a:pt x="0" y="179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3648" r="-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87256" y="1748302"/>
            <a:ext cx="6878812" cy="9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 Extra Bold"/>
              </a:rPr>
              <a:t>3. FAÇA UMA BREVE DESCRIÇÃO DA IDEIA DE NEGÓCIO INOVADORA!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5065F30-7379-4702-8D8A-CA8BC5C7D760}"/>
              </a:ext>
            </a:extLst>
          </p:cNvPr>
          <p:cNvSpPr/>
          <p:nvPr/>
        </p:nvSpPr>
        <p:spPr>
          <a:xfrm>
            <a:off x="9720845" y="1805452"/>
            <a:ext cx="7315200" cy="1210333"/>
          </a:xfrm>
          <a:custGeom>
            <a:avLst/>
            <a:gdLst/>
            <a:ahLst/>
            <a:cxnLst/>
            <a:rect l="l" t="t" r="r" b="b"/>
            <a:pathLst>
              <a:path w="7315200" h="1210333">
                <a:moveTo>
                  <a:pt x="0" y="0"/>
                </a:moveTo>
                <a:lnTo>
                  <a:pt x="7315200" y="0"/>
                </a:lnTo>
                <a:lnTo>
                  <a:pt x="7315200" y="1210333"/>
                </a:lnTo>
                <a:lnTo>
                  <a:pt x="0" y="1210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DDEBA80-FFEA-42CC-ACDB-0D23C9458344}"/>
              </a:ext>
            </a:extLst>
          </p:cNvPr>
          <p:cNvSpPr txBox="1"/>
          <p:nvPr/>
        </p:nvSpPr>
        <p:spPr>
          <a:xfrm>
            <a:off x="1822049" y="4575954"/>
            <a:ext cx="14718027" cy="319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spc="56" dirty="0">
                <a:solidFill>
                  <a:srgbClr val="FFFFFF"/>
                </a:solidFill>
                <a:latin typeface="Arial"/>
              </a:rPr>
              <a:t>Bom,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chegou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a hora de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falar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um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pouco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sobre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sua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Inovadora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. 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spc="56" dirty="0">
                <a:solidFill>
                  <a:srgbClr val="FFFFFF"/>
                </a:solidFill>
                <a:latin typeface="Arial"/>
              </a:rPr>
              <a:t>Para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essa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questão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você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terá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até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1500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caracteres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descrever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sobre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sua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nos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contando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o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porquê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você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acredita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que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ela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deve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avançar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para a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próxima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6" dirty="0" err="1">
                <a:solidFill>
                  <a:srgbClr val="FFFFFF"/>
                </a:solidFill>
                <a:latin typeface="Arial"/>
              </a:rPr>
              <a:t>etapa</a:t>
            </a:r>
            <a:r>
              <a:rPr lang="en-US" sz="2999" spc="56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>
              <a:lnSpc>
                <a:spcPts val="4199"/>
              </a:lnSpc>
            </a:pPr>
            <a:endParaRPr lang="en-US" sz="2999" spc="56" dirty="0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4200"/>
              </a:lnSpc>
            </a:pPr>
            <a:r>
              <a:rPr lang="en-US" sz="2999" spc="58" dirty="0">
                <a:solidFill>
                  <a:srgbClr val="FFFFFF"/>
                </a:solidFill>
                <a:latin typeface="Arial"/>
              </a:rPr>
              <a:t>Bora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escrever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essa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99" spc="58" dirty="0" err="1">
                <a:solidFill>
                  <a:srgbClr val="FFFFFF"/>
                </a:solidFill>
                <a:latin typeface="Arial"/>
              </a:rPr>
              <a:t>ideia</a:t>
            </a:r>
            <a:r>
              <a:rPr lang="en-US" sz="2999" spc="58" dirty="0">
                <a:solidFill>
                  <a:srgbClr val="FFFFFF"/>
                </a:solidFill>
                <a:latin typeface="Arial"/>
              </a:rPr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9D4C68-F876-4781-BBEA-9E1FEC0A0796}"/>
              </a:ext>
            </a:extLst>
          </p:cNvPr>
          <p:cNvSpPr/>
          <p:nvPr/>
        </p:nvSpPr>
        <p:spPr>
          <a:xfrm rot="532188">
            <a:off x="13954822" y="6276426"/>
            <a:ext cx="3371183" cy="3485246"/>
          </a:xfrm>
          <a:custGeom>
            <a:avLst/>
            <a:gdLst/>
            <a:ahLst/>
            <a:cxnLst/>
            <a:rect l="l" t="t" r="r" b="b"/>
            <a:pathLst>
              <a:path w="3371183" h="3485246">
                <a:moveTo>
                  <a:pt x="0" y="0"/>
                </a:moveTo>
                <a:lnTo>
                  <a:pt x="3371183" y="0"/>
                </a:lnTo>
                <a:lnTo>
                  <a:pt x="3371183" y="3485246"/>
                </a:lnTo>
                <a:lnTo>
                  <a:pt x="0" y="3485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8E98A33-2750-44CB-8220-B9CCDB8D2AA0}"/>
              </a:ext>
            </a:extLst>
          </p:cNvPr>
          <p:cNvSpPr txBox="1"/>
          <p:nvPr/>
        </p:nvSpPr>
        <p:spPr>
          <a:xfrm>
            <a:off x="1525688" y="2452833"/>
            <a:ext cx="14643903" cy="319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spc="56">
                <a:solidFill>
                  <a:srgbClr val="FFFFFF"/>
                </a:solidFill>
                <a:latin typeface="Arial"/>
              </a:rPr>
              <a:t>Se precisar, tem mais um slide para descrever sobre sua Ideia de Negócio Inovadora.</a:t>
            </a:r>
          </a:p>
          <a:p>
            <a:pPr>
              <a:lnSpc>
                <a:spcPts val="4199"/>
              </a:lnSpc>
            </a:pPr>
            <a:endParaRPr lang="en-US" sz="2999" spc="56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spc="56">
                <a:solidFill>
                  <a:srgbClr val="FFFFFF"/>
                </a:solidFill>
                <a:latin typeface="Arial"/>
              </a:rPr>
              <a:t>Lembre-se, os dois slides deste questionamento, somados, precisam ter até 1.500 caracteres :)</a:t>
            </a:r>
          </a:p>
          <a:p>
            <a:pPr algn="l">
              <a:lnSpc>
                <a:spcPts val="4200"/>
              </a:lnSpc>
            </a:pPr>
            <a:endParaRPr lang="en-US" sz="2999" spc="56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1139</Words>
  <Application>Microsoft Office PowerPoint</Application>
  <PresentationFormat>Personalizar</PresentationFormat>
  <Paragraphs>160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5" baseType="lpstr">
      <vt:lpstr>Open Sans Extra Bold</vt:lpstr>
      <vt:lpstr>Open Sans 1 Bold</vt:lpstr>
      <vt:lpstr>Calibri</vt:lpstr>
      <vt:lpstr>Arial</vt:lpstr>
      <vt:lpstr>Open Sans Bold</vt:lpstr>
      <vt:lpstr>Arial Bold</vt:lpstr>
      <vt:lpstr>Open Sans</vt:lpstr>
      <vt:lpstr>Arcade Gamer</vt:lpstr>
      <vt:lpstr>Open Sans Light</vt:lpstr>
      <vt:lpstr>Open Sans Light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Template_6º Prêmio UNIVALI de Inovação 2023 para preencher</dc:title>
  <cp:lastModifiedBy>UNIVALI</cp:lastModifiedBy>
  <cp:revision>5</cp:revision>
  <dcterms:created xsi:type="dcterms:W3CDTF">2006-08-16T00:00:00Z</dcterms:created>
  <dcterms:modified xsi:type="dcterms:W3CDTF">2023-07-31T14:37:35Z</dcterms:modified>
  <dc:identifier>DAFpzB5ZxmM</dc:identifier>
</cp:coreProperties>
</file>